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heme/theme3.xml" ContentType="application/vnd.openxmlformats-officedocument.them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3.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4.xml" ContentType="application/vnd.openxmlformats-officedocument.themeOverride+xml"/>
  <Override PartName="/ppt/notesSlides/notesSlide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Lst>
  <p:notesMasterIdLst>
    <p:notesMasterId r:id="rId39"/>
  </p:notesMasterIdLst>
  <p:sldIdLst>
    <p:sldId id="258" r:id="rId6"/>
    <p:sldId id="416" r:id="rId7"/>
    <p:sldId id="341" r:id="rId8"/>
    <p:sldId id="4709" r:id="rId9"/>
    <p:sldId id="4731" r:id="rId10"/>
    <p:sldId id="4732" r:id="rId11"/>
    <p:sldId id="4724" r:id="rId12"/>
    <p:sldId id="4725" r:id="rId13"/>
    <p:sldId id="4718" r:id="rId14"/>
    <p:sldId id="4733" r:id="rId15"/>
    <p:sldId id="418" r:id="rId16"/>
    <p:sldId id="4722" r:id="rId17"/>
    <p:sldId id="4730" r:id="rId18"/>
    <p:sldId id="355" r:id="rId19"/>
    <p:sldId id="383" r:id="rId20"/>
    <p:sldId id="4723" r:id="rId21"/>
    <p:sldId id="4726" r:id="rId22"/>
    <p:sldId id="4727" r:id="rId23"/>
    <p:sldId id="4728" r:id="rId24"/>
    <p:sldId id="4711" r:id="rId25"/>
    <p:sldId id="4712" r:id="rId26"/>
    <p:sldId id="4734" r:id="rId27"/>
    <p:sldId id="4719" r:id="rId28"/>
    <p:sldId id="4721" r:id="rId29"/>
    <p:sldId id="4714" r:id="rId30"/>
    <p:sldId id="4713" r:id="rId31"/>
    <p:sldId id="4708" r:id="rId32"/>
    <p:sldId id="4720" r:id="rId33"/>
    <p:sldId id="575" r:id="rId34"/>
    <p:sldId id="287" r:id="rId35"/>
    <p:sldId id="4716" r:id="rId36"/>
    <p:sldId id="4735" r:id="rId37"/>
    <p:sldId id="26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26E24E-C63C-1825-3C49-0EDCF0A0515F}" name="Dat Duong Tuan (CN-GD.PTGP&amp;DVDL)" initials="DD" userId="S::datdt15@msb.com.vn::6bfa1f35-005d-4264-8cc8-7bec095c862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4C22"/>
    <a:srgbClr val="F8931F"/>
    <a:srgbClr val="595959"/>
    <a:srgbClr val="F3AE00"/>
    <a:srgbClr val="E67015"/>
    <a:srgbClr val="EB891B"/>
    <a:srgbClr val="FF671F"/>
    <a:srgbClr val="00FF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716D6D-9C5D-7056-16C5-0175E777FA6B}" v="67" dt="2026-02-09T17:03:21.898"/>
    <p1510:client id="{F2980E2B-F0CC-DC59-D100-37A1B5FF69CA}" v="812" dt="2026-02-10T11:33:17.0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032" y="27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34E3EE-A17F-4DB4-B1F3-D446441B65E3}" type="datetimeFigureOut">
              <a:rPr lang="en-US" smtClean="0"/>
              <a:t>2/10/2026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2A4B31-E220-4D9A-8D6D-C00945709A12}" type="slidenum">
              <a:rPr lang="en-US" smtClean="0"/>
              <a:t>‹#›</a:t>
            </a:fld>
            <a:endParaRPr lang="en-US"/>
          </a:p>
        </p:txBody>
      </p:sp>
    </p:spTree>
    <p:extLst>
      <p:ext uri="{BB962C8B-B14F-4D97-AF65-F5344CB8AC3E}">
        <p14:creationId xmlns:p14="http://schemas.microsoft.com/office/powerpoint/2010/main" val="1951227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4923F0-ADC0-490A-9379-761BF1A89AB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1AA98-6E2A-B912-F8F9-09FE531D39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CCFEE4-F593-2FA1-5DB6-26AD35234D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EA2BE1-140E-3D43-D8AE-FD1318B73DD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DD2DB7-A2CA-98C6-1689-CC919209899F}"/>
              </a:ext>
            </a:extLst>
          </p:cNvPr>
          <p:cNvSpPr>
            <a:spLocks noGrp="1"/>
          </p:cNvSpPr>
          <p:nvPr>
            <p:ph type="sldNum" sz="quarter" idx="5"/>
          </p:nvPr>
        </p:nvSpPr>
        <p:spPr/>
        <p:txBody>
          <a:bodyPr/>
          <a:lstStyle/>
          <a:p>
            <a:fld id="{5D2A4B31-E220-4D9A-8D6D-C00945709A12}" type="slidenum">
              <a:rPr lang="en-US" smtClean="0"/>
              <a:t>9</a:t>
            </a:fld>
            <a:endParaRPr lang="en-US"/>
          </a:p>
        </p:txBody>
      </p:sp>
    </p:spTree>
    <p:extLst>
      <p:ext uri="{BB962C8B-B14F-4D97-AF65-F5344CB8AC3E}">
        <p14:creationId xmlns:p14="http://schemas.microsoft.com/office/powerpoint/2010/main" val="2875451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79BC2-6033-DE50-F2E9-31D2CD4E73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DE4DD7-F7D7-AF11-B835-CA4A87D367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81E6EA-E6D2-D1E6-BFAB-3590810BE1D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9563C5C-7008-9F93-674A-E9F6AFCF94FB}"/>
              </a:ext>
            </a:extLst>
          </p:cNvPr>
          <p:cNvSpPr>
            <a:spLocks noGrp="1"/>
          </p:cNvSpPr>
          <p:nvPr>
            <p:ph type="sldNum" sz="quarter" idx="5"/>
          </p:nvPr>
        </p:nvSpPr>
        <p:spPr/>
        <p:txBody>
          <a:bodyPr/>
          <a:lstStyle/>
          <a:p>
            <a:fld id="{5D2A4B31-E220-4D9A-8D6D-C00945709A12}" type="slidenum">
              <a:rPr lang="en-US" smtClean="0"/>
              <a:t>10</a:t>
            </a:fld>
            <a:endParaRPr lang="en-US"/>
          </a:p>
        </p:txBody>
      </p:sp>
    </p:spTree>
    <p:extLst>
      <p:ext uri="{BB962C8B-B14F-4D97-AF65-F5344CB8AC3E}">
        <p14:creationId xmlns:p14="http://schemas.microsoft.com/office/powerpoint/2010/main" val="3392280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Bao gồm các cấu phần:</a:t>
            </a:r>
          </a:p>
          <a:p>
            <a:pPr marL="171450" indent="-171450">
              <a:buFont typeface="Arial" panose="020B0604020202020204" pitchFamily="34" charset="0"/>
              <a:buChar char="•"/>
            </a:pPr>
            <a:r>
              <a:rPr lang="en-US"/>
              <a:t>IT Capability map (nhờ a Giáo điền)</a:t>
            </a:r>
          </a:p>
          <a:p>
            <a:pPr marL="171450" indent="-171450">
              <a:buFont typeface="Arial" panose="020B0604020202020204" pitchFamily="34" charset="0"/>
              <a:buChar char="•"/>
            </a:pPr>
            <a:r>
              <a:rPr lang="en-US"/>
              <a:t>Application architecture (list down các application tham gia vào quá trình xây dựng các model ML + meaning từng application)</a:t>
            </a:r>
          </a:p>
          <a:p>
            <a:pPr marL="171450" indent="-171450">
              <a:buFont typeface="Arial" panose="020B0604020202020204" pitchFamily="34" charset="0"/>
              <a:buChar char="•"/>
            </a:pPr>
            <a:r>
              <a:rPr lang="en-US"/>
              <a:t>Intergration architecture (các application tương tác với nhau như nào? Chỉ rõ những instant riêng lẻ)</a:t>
            </a:r>
          </a:p>
          <a:p>
            <a:pPr marL="171450" indent="-171450">
              <a:buFont typeface="Arial" panose="020B0604020202020204" pitchFamily="34" charset="0"/>
              <a:buChar char="•"/>
            </a:pPr>
            <a:r>
              <a:rPr lang="en-US"/>
              <a:t>Data flow (luồng dữ liệu đi như nào giữa các hệ thống để train/test / serving model?)</a:t>
            </a:r>
          </a:p>
          <a:p>
            <a:pPr marL="171450" indent="-171450">
              <a:buFont typeface="Arial" panose="020B0604020202020204" pitchFamily="34" charset="0"/>
              <a:buChar char="•"/>
            </a:pPr>
            <a:r>
              <a:rPr lang="en-US"/>
              <a:t>Deployment architecture (băng thông, cổng port/firewall, hạ tầng cần thiết để vận hành, bảo mật)</a:t>
            </a:r>
          </a:p>
          <a:p>
            <a:pPr marL="171450" indent="-171450">
              <a:buFont typeface="Arial" panose="020B0604020202020204" pitchFamily="34" charset="0"/>
              <a:buChar char="•"/>
            </a:pPr>
            <a:r>
              <a:rPr lang="en-US"/>
              <a:t>Checklist ATTT</a:t>
            </a:r>
          </a:p>
        </p:txBody>
      </p:sp>
      <p:sp>
        <p:nvSpPr>
          <p:cNvPr id="4" name="Slide Number Placeholder 3"/>
          <p:cNvSpPr>
            <a:spLocks noGrp="1"/>
          </p:cNvSpPr>
          <p:nvPr>
            <p:ph type="sldNum" sz="quarter" idx="5"/>
          </p:nvPr>
        </p:nvSpPr>
        <p:spPr/>
        <p:txBody>
          <a:bodyPr/>
          <a:lstStyle/>
          <a:p>
            <a:fld id="{5D2A4B31-E220-4D9A-8D6D-C00945709A12}" type="slidenum">
              <a:rPr lang="en-US" smtClean="0"/>
              <a:t>11</a:t>
            </a:fld>
            <a:endParaRPr lang="en-US"/>
          </a:p>
        </p:txBody>
      </p:sp>
    </p:spTree>
    <p:extLst>
      <p:ext uri="{BB962C8B-B14F-4D97-AF65-F5344CB8AC3E}">
        <p14:creationId xmlns:p14="http://schemas.microsoft.com/office/powerpoint/2010/main" val="2581382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1FB2C-A497-6794-67EC-4E3542C78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7F8CD0-9503-4507-C1B5-8F28A34A3D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4C85B-E0AB-01F8-320B-326FBB5DA9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Thêm mũi tên từ AZ &gt;&gt; DS 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Thêm mũi tên twf file storage &gt;&gt; DS 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D1DF2909-C87D-0B27-0F28-94B56F731321}"/>
              </a:ext>
            </a:extLst>
          </p:cNvPr>
          <p:cNvSpPr>
            <a:spLocks noGrp="1"/>
          </p:cNvSpPr>
          <p:nvPr>
            <p:ph type="sldNum" sz="quarter" idx="5"/>
          </p:nvPr>
        </p:nvSpPr>
        <p:spPr/>
        <p:txBody>
          <a:bodyPr/>
          <a:lstStyle/>
          <a:p>
            <a:fld id="{5D2A4B31-E220-4D9A-8D6D-C00945709A12}" type="slidenum">
              <a:rPr lang="en-US" smtClean="0"/>
              <a:t>12</a:t>
            </a:fld>
            <a:endParaRPr lang="en-US"/>
          </a:p>
        </p:txBody>
      </p:sp>
    </p:spTree>
    <p:extLst>
      <p:ext uri="{BB962C8B-B14F-4D97-AF65-F5344CB8AC3E}">
        <p14:creationId xmlns:p14="http://schemas.microsoft.com/office/powerpoint/2010/main" val="240088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4F5F6-1D70-CF48-7643-7A9CC3C95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BEAF33-E51C-AD81-CFBE-76A69E0CF2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78E23-FF42-31FF-2B7E-D826C4EB8B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Thêm mũi tên từ AZ &gt;&gt; DS 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Thêm mũi tên twf file storage &gt;&gt; DS 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86DBC617-958A-A578-4FDA-2A630BFE4C4C}"/>
              </a:ext>
            </a:extLst>
          </p:cNvPr>
          <p:cNvSpPr>
            <a:spLocks noGrp="1"/>
          </p:cNvSpPr>
          <p:nvPr>
            <p:ph type="sldNum" sz="quarter" idx="5"/>
          </p:nvPr>
        </p:nvSpPr>
        <p:spPr/>
        <p:txBody>
          <a:bodyPr/>
          <a:lstStyle/>
          <a:p>
            <a:fld id="{5D2A4B31-E220-4D9A-8D6D-C00945709A12}" type="slidenum">
              <a:rPr lang="en-US" smtClean="0"/>
              <a:t>13</a:t>
            </a:fld>
            <a:endParaRPr lang="en-US"/>
          </a:p>
        </p:txBody>
      </p:sp>
    </p:spTree>
    <p:extLst>
      <p:ext uri="{BB962C8B-B14F-4D97-AF65-F5344CB8AC3E}">
        <p14:creationId xmlns:p14="http://schemas.microsoft.com/office/powerpoint/2010/main" val="989160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4F5F6-1D70-CF48-7643-7A9CC3C95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BEAF33-E51C-AD81-CFBE-76A69E0CF2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78E23-FF42-31FF-2B7E-D826C4EB8B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Thêm mũi tên từ AZ &gt;&gt; DS 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Thêm mũi tên twf file storage &gt;&gt; DS 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86DBC617-958A-A578-4FDA-2A630BFE4C4C}"/>
              </a:ext>
            </a:extLst>
          </p:cNvPr>
          <p:cNvSpPr>
            <a:spLocks noGrp="1"/>
          </p:cNvSpPr>
          <p:nvPr>
            <p:ph type="sldNum" sz="quarter" idx="5"/>
          </p:nvPr>
        </p:nvSpPr>
        <p:spPr/>
        <p:txBody>
          <a:bodyPr/>
          <a:lstStyle/>
          <a:p>
            <a:fld id="{5D2A4B31-E220-4D9A-8D6D-C00945709A12}" type="slidenum">
              <a:rPr lang="en-US" smtClean="0"/>
              <a:t>14</a:t>
            </a:fld>
            <a:endParaRPr lang="en-US"/>
          </a:p>
        </p:txBody>
      </p:sp>
    </p:spTree>
    <p:extLst>
      <p:ext uri="{BB962C8B-B14F-4D97-AF65-F5344CB8AC3E}">
        <p14:creationId xmlns:p14="http://schemas.microsoft.com/office/powerpoint/2010/main" val="3111486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4F5F6-1D70-CF48-7643-7A9CC3C95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BEAF33-E51C-AD81-CFBE-76A69E0CF2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78E23-FF42-31FF-2B7E-D826C4EB8B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Thêm mũi tên từ AZ &gt;&gt; DS 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Thêm mũi tên twf file storage &gt;&gt; DS 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86DBC617-958A-A578-4FDA-2A630BFE4C4C}"/>
              </a:ext>
            </a:extLst>
          </p:cNvPr>
          <p:cNvSpPr>
            <a:spLocks noGrp="1"/>
          </p:cNvSpPr>
          <p:nvPr>
            <p:ph type="sldNum" sz="quarter" idx="5"/>
          </p:nvPr>
        </p:nvSpPr>
        <p:spPr/>
        <p:txBody>
          <a:bodyPr/>
          <a:lstStyle/>
          <a:p>
            <a:fld id="{5D2A4B31-E220-4D9A-8D6D-C00945709A12}" type="slidenum">
              <a:rPr lang="en-US" smtClean="0"/>
              <a:t>15</a:t>
            </a:fld>
            <a:endParaRPr lang="en-US"/>
          </a:p>
        </p:txBody>
      </p:sp>
    </p:spTree>
    <p:extLst>
      <p:ext uri="{BB962C8B-B14F-4D97-AF65-F5344CB8AC3E}">
        <p14:creationId xmlns:p14="http://schemas.microsoft.com/office/powerpoint/2010/main" val="74241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4F5F6-1D70-CF48-7643-7A9CC3C95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BEAF33-E51C-AD81-CFBE-76A69E0CF2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78E23-FF42-31FF-2B7E-D826C4EB8B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Thêm mũi tên từ AZ &gt;&gt; DS 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Thêm mũi tên twf file storage &gt;&gt; DS 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86DBC617-958A-A578-4FDA-2A630BFE4C4C}"/>
              </a:ext>
            </a:extLst>
          </p:cNvPr>
          <p:cNvSpPr>
            <a:spLocks noGrp="1"/>
          </p:cNvSpPr>
          <p:nvPr>
            <p:ph type="sldNum" sz="quarter" idx="5"/>
          </p:nvPr>
        </p:nvSpPr>
        <p:spPr/>
        <p:txBody>
          <a:bodyPr/>
          <a:lstStyle/>
          <a:p>
            <a:fld id="{5D2A4B31-E220-4D9A-8D6D-C00945709A12}" type="slidenum">
              <a:rPr lang="en-US" smtClean="0"/>
              <a:t>16</a:t>
            </a:fld>
            <a:endParaRPr lang="en-US"/>
          </a:p>
        </p:txBody>
      </p:sp>
    </p:spTree>
    <p:extLst>
      <p:ext uri="{BB962C8B-B14F-4D97-AF65-F5344CB8AC3E}">
        <p14:creationId xmlns:p14="http://schemas.microsoft.com/office/powerpoint/2010/main" val="3466025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1FB2C-A497-6794-67EC-4E3542C78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7F8CD0-9503-4507-C1B5-8F28A34A3D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4C85B-E0AB-01F8-320B-326FBB5DA9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System profile: Analytics Platform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Anh Giáp check lại giúp em kiến trúc final cho phần này</a:t>
            </a:r>
          </a:p>
        </p:txBody>
      </p:sp>
      <p:sp>
        <p:nvSpPr>
          <p:cNvPr id="4" name="Slide Number Placeholder 3">
            <a:extLst>
              <a:ext uri="{FF2B5EF4-FFF2-40B4-BE49-F238E27FC236}">
                <a16:creationId xmlns:a16="http://schemas.microsoft.com/office/drawing/2014/main" id="{D1DF2909-C87D-0B27-0F28-94B56F731321}"/>
              </a:ext>
            </a:extLst>
          </p:cNvPr>
          <p:cNvSpPr>
            <a:spLocks noGrp="1"/>
          </p:cNvSpPr>
          <p:nvPr>
            <p:ph type="sldNum" sz="quarter" idx="5"/>
          </p:nvPr>
        </p:nvSpPr>
        <p:spPr/>
        <p:txBody>
          <a:bodyPr/>
          <a:lstStyle/>
          <a:p>
            <a:fld id="{5D2A4B31-E220-4D9A-8D6D-C00945709A12}" type="slidenum">
              <a:rPr lang="en-US" smtClean="0"/>
              <a:t>17</a:t>
            </a:fld>
            <a:endParaRPr lang="en-US"/>
          </a:p>
        </p:txBody>
      </p:sp>
    </p:spTree>
    <p:extLst>
      <p:ext uri="{BB962C8B-B14F-4D97-AF65-F5344CB8AC3E}">
        <p14:creationId xmlns:p14="http://schemas.microsoft.com/office/powerpoint/2010/main" val="2330393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1FB2C-A497-6794-67EC-4E3542C78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7F8CD0-9503-4507-C1B5-8F28A34A3D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4C85B-E0AB-01F8-320B-326FBB5DA9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D1DF2909-C87D-0B27-0F28-94B56F731321}"/>
              </a:ext>
            </a:extLst>
          </p:cNvPr>
          <p:cNvSpPr>
            <a:spLocks noGrp="1"/>
          </p:cNvSpPr>
          <p:nvPr>
            <p:ph type="sldNum" sz="quarter" idx="5"/>
          </p:nvPr>
        </p:nvSpPr>
        <p:spPr/>
        <p:txBody>
          <a:bodyPr/>
          <a:lstStyle/>
          <a:p>
            <a:fld id="{5D2A4B31-E220-4D9A-8D6D-C00945709A12}" type="slidenum">
              <a:rPr lang="en-US" smtClean="0"/>
              <a:t>18</a:t>
            </a:fld>
            <a:endParaRPr lang="en-US"/>
          </a:p>
        </p:txBody>
      </p:sp>
    </p:spTree>
    <p:extLst>
      <p:ext uri="{BB962C8B-B14F-4D97-AF65-F5344CB8AC3E}">
        <p14:creationId xmlns:p14="http://schemas.microsoft.com/office/powerpoint/2010/main" val="1005928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Tập trung từ biz req của 2 cái QLYC</a:t>
            </a:r>
          </a:p>
        </p:txBody>
      </p:sp>
      <p:sp>
        <p:nvSpPr>
          <p:cNvPr id="4" name="Slide Number Placeholder 3"/>
          <p:cNvSpPr>
            <a:spLocks noGrp="1"/>
          </p:cNvSpPr>
          <p:nvPr>
            <p:ph type="sldNum" sz="quarter" idx="5"/>
          </p:nvPr>
        </p:nvSpPr>
        <p:spPr/>
        <p:txBody>
          <a:bodyPr/>
          <a:lstStyle/>
          <a:p>
            <a:fld id="{5D2A4B31-E220-4D9A-8D6D-C00945709A12}" type="slidenum">
              <a:rPr lang="en-US" smtClean="0"/>
              <a:t>4</a:t>
            </a:fld>
            <a:endParaRPr lang="en-US"/>
          </a:p>
        </p:txBody>
      </p:sp>
    </p:spTree>
    <p:extLst>
      <p:ext uri="{BB962C8B-B14F-4D97-AF65-F5344CB8AC3E}">
        <p14:creationId xmlns:p14="http://schemas.microsoft.com/office/powerpoint/2010/main" val="3632311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30BD1-7384-23C5-BEBB-9941435D5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8B472D-B5D8-9A62-214A-350742BDBA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A1B6AC-4BAA-8ABC-E4AA-8D1A13763A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AA8EE4F8-7C38-0BE0-4A24-097CE9E8F33A}"/>
              </a:ext>
            </a:extLst>
          </p:cNvPr>
          <p:cNvSpPr>
            <a:spLocks noGrp="1"/>
          </p:cNvSpPr>
          <p:nvPr>
            <p:ph type="sldNum" sz="quarter" idx="5"/>
          </p:nvPr>
        </p:nvSpPr>
        <p:spPr/>
        <p:txBody>
          <a:bodyPr/>
          <a:lstStyle/>
          <a:p>
            <a:fld id="{5D2A4B31-E220-4D9A-8D6D-C00945709A12}" type="slidenum">
              <a:rPr lang="en-US" smtClean="0"/>
              <a:t>22</a:t>
            </a:fld>
            <a:endParaRPr lang="en-US"/>
          </a:p>
        </p:txBody>
      </p:sp>
    </p:spTree>
    <p:extLst>
      <p:ext uri="{BB962C8B-B14F-4D97-AF65-F5344CB8AC3E}">
        <p14:creationId xmlns:p14="http://schemas.microsoft.com/office/powerpoint/2010/main" val="549253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1FB2C-A497-6794-67EC-4E3542C78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7F8CD0-9503-4507-C1B5-8F28A34A3D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4C85B-E0AB-01F8-320B-326FBB5DA9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D1DF2909-C87D-0B27-0F28-94B56F731321}"/>
              </a:ext>
            </a:extLst>
          </p:cNvPr>
          <p:cNvSpPr>
            <a:spLocks noGrp="1"/>
          </p:cNvSpPr>
          <p:nvPr>
            <p:ph type="sldNum" sz="quarter" idx="5"/>
          </p:nvPr>
        </p:nvSpPr>
        <p:spPr/>
        <p:txBody>
          <a:bodyPr/>
          <a:lstStyle/>
          <a:p>
            <a:fld id="{5D2A4B31-E220-4D9A-8D6D-C00945709A12}" type="slidenum">
              <a:rPr lang="en-US" smtClean="0"/>
              <a:t>20</a:t>
            </a:fld>
            <a:endParaRPr lang="en-US"/>
          </a:p>
        </p:txBody>
      </p:sp>
    </p:spTree>
    <p:extLst>
      <p:ext uri="{BB962C8B-B14F-4D97-AF65-F5344CB8AC3E}">
        <p14:creationId xmlns:p14="http://schemas.microsoft.com/office/powerpoint/2010/main" val="2211441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8547B-59BA-E094-2039-7CC0DFBE23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A9B59-C329-5085-ABA6-6474DCE197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0411E-853C-B970-6B89-E1DC925B826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8C0434-16A3-E7CB-8B3B-88F23A8509D4}"/>
              </a:ext>
            </a:extLst>
          </p:cNvPr>
          <p:cNvSpPr>
            <a:spLocks noGrp="1"/>
          </p:cNvSpPr>
          <p:nvPr>
            <p:ph type="sldNum" sz="quarter" idx="5"/>
          </p:nvPr>
        </p:nvSpPr>
        <p:spPr/>
        <p:txBody>
          <a:bodyPr/>
          <a:lstStyle/>
          <a:p>
            <a:fld id="{5D2A4B31-E220-4D9A-8D6D-C00945709A12}" type="slidenum">
              <a:rPr lang="en-US" smtClean="0"/>
              <a:t>21</a:t>
            </a:fld>
            <a:endParaRPr lang="en-US"/>
          </a:p>
        </p:txBody>
      </p:sp>
    </p:spTree>
    <p:extLst>
      <p:ext uri="{BB962C8B-B14F-4D97-AF65-F5344CB8AC3E}">
        <p14:creationId xmlns:p14="http://schemas.microsoft.com/office/powerpoint/2010/main" val="1340130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1FB2C-A497-6794-67EC-4E3542C78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7F8CD0-9503-4507-C1B5-8F28A34A3D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4C85B-E0AB-01F8-320B-326FBB5DA9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System profile: Analytics Platform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Anh Giáp check lại giúp em kiến trúc final cho phần này</a:t>
            </a:r>
          </a:p>
        </p:txBody>
      </p:sp>
      <p:sp>
        <p:nvSpPr>
          <p:cNvPr id="4" name="Slide Number Placeholder 3">
            <a:extLst>
              <a:ext uri="{FF2B5EF4-FFF2-40B4-BE49-F238E27FC236}">
                <a16:creationId xmlns:a16="http://schemas.microsoft.com/office/drawing/2014/main" id="{D1DF2909-C87D-0B27-0F28-94B56F731321}"/>
              </a:ext>
            </a:extLst>
          </p:cNvPr>
          <p:cNvSpPr>
            <a:spLocks noGrp="1"/>
          </p:cNvSpPr>
          <p:nvPr>
            <p:ph type="sldNum" sz="quarter" idx="5"/>
          </p:nvPr>
        </p:nvSpPr>
        <p:spPr/>
        <p:txBody>
          <a:bodyPr/>
          <a:lstStyle/>
          <a:p>
            <a:fld id="{5D2A4B31-E220-4D9A-8D6D-C00945709A12}" type="slidenum">
              <a:rPr lang="en-US" smtClean="0"/>
              <a:t>22</a:t>
            </a:fld>
            <a:endParaRPr lang="en-US"/>
          </a:p>
        </p:txBody>
      </p:sp>
    </p:spTree>
    <p:extLst>
      <p:ext uri="{BB962C8B-B14F-4D97-AF65-F5344CB8AC3E}">
        <p14:creationId xmlns:p14="http://schemas.microsoft.com/office/powerpoint/2010/main" val="878162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1FB2C-A497-6794-67EC-4E3542C78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7F8CD0-9503-4507-C1B5-8F28A34A3D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4C85B-E0AB-01F8-320B-326FBB5DA9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System profile: Analytics Platform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Anh </a:t>
            </a:r>
            <a:r>
              <a:rPr lang="en-US" dirty="0" err="1"/>
              <a:t>Giáp</a:t>
            </a:r>
            <a:r>
              <a:rPr lang="en-US" dirty="0"/>
              <a:t> check </a:t>
            </a:r>
            <a:r>
              <a:rPr lang="en-US" dirty="0" err="1"/>
              <a:t>lại</a:t>
            </a:r>
            <a:r>
              <a:rPr lang="en-US" dirty="0"/>
              <a:t> </a:t>
            </a:r>
            <a:r>
              <a:rPr lang="en-US" dirty="0" err="1"/>
              <a:t>giúp</a:t>
            </a:r>
            <a:r>
              <a:rPr lang="en-US" dirty="0"/>
              <a:t> </a:t>
            </a:r>
            <a:r>
              <a:rPr lang="en-US" dirty="0" err="1"/>
              <a:t>em</a:t>
            </a:r>
            <a:r>
              <a:rPr lang="en-US" dirty="0"/>
              <a:t> </a:t>
            </a:r>
            <a:r>
              <a:rPr lang="en-US" dirty="0" err="1"/>
              <a:t>kiến</a:t>
            </a:r>
            <a:r>
              <a:rPr lang="en-US" dirty="0"/>
              <a:t> </a:t>
            </a:r>
            <a:r>
              <a:rPr lang="en-US" dirty="0" err="1"/>
              <a:t>trúc</a:t>
            </a:r>
            <a:r>
              <a:rPr lang="en-US" dirty="0"/>
              <a:t> final </a:t>
            </a:r>
            <a:r>
              <a:rPr lang="en-US" dirty="0" err="1"/>
              <a:t>cho</a:t>
            </a:r>
            <a:r>
              <a:rPr lang="en-US" dirty="0"/>
              <a:t> </a:t>
            </a:r>
            <a:r>
              <a:rPr lang="en-US" dirty="0" err="1"/>
              <a:t>phần</a:t>
            </a:r>
            <a:r>
              <a:rPr lang="en-US" dirty="0"/>
              <a:t> </a:t>
            </a:r>
            <a:r>
              <a:rPr lang="en-US" dirty="0" err="1"/>
              <a:t>này</a:t>
            </a:r>
            <a:endParaRPr lang="en-US" dirty="0"/>
          </a:p>
        </p:txBody>
      </p:sp>
      <p:sp>
        <p:nvSpPr>
          <p:cNvPr id="4" name="Slide Number Placeholder 3">
            <a:extLst>
              <a:ext uri="{FF2B5EF4-FFF2-40B4-BE49-F238E27FC236}">
                <a16:creationId xmlns:a16="http://schemas.microsoft.com/office/drawing/2014/main" id="{D1DF2909-C87D-0B27-0F28-94B56F731321}"/>
              </a:ext>
            </a:extLst>
          </p:cNvPr>
          <p:cNvSpPr>
            <a:spLocks noGrp="1"/>
          </p:cNvSpPr>
          <p:nvPr>
            <p:ph type="sldNum" sz="quarter" idx="5"/>
          </p:nvPr>
        </p:nvSpPr>
        <p:spPr/>
        <p:txBody>
          <a:bodyPr/>
          <a:lstStyle/>
          <a:p>
            <a:fld id="{5D2A4B31-E220-4D9A-8D6D-C00945709A12}" type="slidenum">
              <a:rPr lang="en-US" smtClean="0"/>
              <a:t>23</a:t>
            </a:fld>
            <a:endParaRPr lang="en-US"/>
          </a:p>
        </p:txBody>
      </p:sp>
    </p:spTree>
    <p:extLst>
      <p:ext uri="{BB962C8B-B14F-4D97-AF65-F5344CB8AC3E}">
        <p14:creationId xmlns:p14="http://schemas.microsoft.com/office/powerpoint/2010/main" val="2508583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87662-35C7-9B03-FE10-37353A48F7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D2A6DB-56B7-0476-6E24-BCBEA19156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FAF72-D440-6840-CD3D-49002FC4E5BD}"/>
              </a:ext>
            </a:extLst>
          </p:cNvPr>
          <p:cNvSpPr>
            <a:spLocks noGrp="1"/>
          </p:cNvSpPr>
          <p:nvPr>
            <p:ph type="body" idx="1"/>
          </p:nvPr>
        </p:nvSpPr>
        <p:spPr/>
        <p:txBody>
          <a:bodyPr/>
          <a:lstStyle/>
          <a:p>
            <a:pPr marL="171450" indent="-171450">
              <a:buFont typeface="Arial" panose="020B0604020202020204" pitchFamily="34" charset="0"/>
              <a:buChar char="•"/>
            </a:pPr>
            <a:endParaRPr lang="en-US">
              <a:sym typeface="Wingdings" panose="05000000000000000000" pitchFamily="2" charset="2"/>
            </a:endParaRPr>
          </a:p>
        </p:txBody>
      </p:sp>
      <p:sp>
        <p:nvSpPr>
          <p:cNvPr id="4" name="Slide Number Placeholder 3">
            <a:extLst>
              <a:ext uri="{FF2B5EF4-FFF2-40B4-BE49-F238E27FC236}">
                <a16:creationId xmlns:a16="http://schemas.microsoft.com/office/drawing/2014/main" id="{A9C5A0B2-A114-3988-9929-829E571DDD88}"/>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431318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7E83F-D510-088B-D27C-AB3325DDFD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D48754-7954-B0AC-AB57-8119359D45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CF3686-60B5-FFEB-4FA2-38C3F7B9BBD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C2B3D8-F54B-B196-3B12-817D4844BC29}"/>
              </a:ext>
            </a:extLst>
          </p:cNvPr>
          <p:cNvSpPr>
            <a:spLocks noGrp="1"/>
          </p:cNvSpPr>
          <p:nvPr>
            <p:ph type="sldNum" sz="quarter" idx="5"/>
          </p:nvPr>
        </p:nvSpPr>
        <p:spPr/>
        <p:txBody>
          <a:bodyPr/>
          <a:lstStyle/>
          <a:p>
            <a:fld id="{5D2A4B31-E220-4D9A-8D6D-C00945709A12}" type="slidenum">
              <a:rPr lang="en-US" smtClean="0"/>
              <a:t>26</a:t>
            </a:fld>
            <a:endParaRPr lang="en-US"/>
          </a:p>
        </p:txBody>
      </p:sp>
    </p:spTree>
    <p:extLst>
      <p:ext uri="{BB962C8B-B14F-4D97-AF65-F5344CB8AC3E}">
        <p14:creationId xmlns:p14="http://schemas.microsoft.com/office/powerpoint/2010/main" val="71372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31C5B-4570-49DB-F3F4-C35C2E3B3C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706227-66E1-CA40-00C3-D7773802B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69D957-2734-288D-2DD4-233C2A95D0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1440CAC-414F-27B4-D677-FA1BF3282CE2}"/>
              </a:ext>
            </a:extLst>
          </p:cNvPr>
          <p:cNvSpPr>
            <a:spLocks noGrp="1"/>
          </p:cNvSpPr>
          <p:nvPr>
            <p:ph type="sldNum" sz="quarter" idx="5"/>
          </p:nvPr>
        </p:nvSpPr>
        <p:spPr/>
        <p:txBody>
          <a:bodyPr/>
          <a:lstStyle/>
          <a:p>
            <a:fld id="{5D2A4B31-E220-4D9A-8D6D-C00945709A12}" type="slidenum">
              <a:rPr lang="en-US" smtClean="0"/>
              <a:t>27</a:t>
            </a:fld>
            <a:endParaRPr lang="en-US"/>
          </a:p>
        </p:txBody>
      </p:sp>
    </p:spTree>
    <p:extLst>
      <p:ext uri="{BB962C8B-B14F-4D97-AF65-F5344CB8AC3E}">
        <p14:creationId xmlns:p14="http://schemas.microsoft.com/office/powerpoint/2010/main" val="1517137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4923F0-ADC0-490A-9379-761BF1A89AB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6291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1FB2C-A497-6794-67EC-4E3542C78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7F8CD0-9503-4507-C1B5-8F28A34A3D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4C85B-E0AB-01F8-320B-326FBB5DA9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Đức list</a:t>
            </a:r>
          </a:p>
        </p:txBody>
      </p:sp>
      <p:sp>
        <p:nvSpPr>
          <p:cNvPr id="4" name="Slide Number Placeholder 3">
            <a:extLst>
              <a:ext uri="{FF2B5EF4-FFF2-40B4-BE49-F238E27FC236}">
                <a16:creationId xmlns:a16="http://schemas.microsoft.com/office/drawing/2014/main" id="{D1DF2909-C87D-0B27-0F28-94B56F731321}"/>
              </a:ext>
            </a:extLst>
          </p:cNvPr>
          <p:cNvSpPr>
            <a:spLocks noGrp="1"/>
          </p:cNvSpPr>
          <p:nvPr>
            <p:ph type="sldNum" sz="quarter" idx="5"/>
          </p:nvPr>
        </p:nvSpPr>
        <p:spPr/>
        <p:txBody>
          <a:bodyPr/>
          <a:lstStyle/>
          <a:p>
            <a:fld id="{5D2A4B31-E220-4D9A-8D6D-C00945709A12}" type="slidenum">
              <a:rPr lang="en-US" smtClean="0"/>
              <a:t>29</a:t>
            </a:fld>
            <a:endParaRPr lang="en-US"/>
          </a:p>
        </p:txBody>
      </p:sp>
    </p:spTree>
    <p:extLst>
      <p:ext uri="{BB962C8B-B14F-4D97-AF65-F5344CB8AC3E}">
        <p14:creationId xmlns:p14="http://schemas.microsoft.com/office/powerpoint/2010/main" val="2663026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B2341-937E-67B5-1DB8-4A183D3F78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43FA2-D3F4-7A56-171A-A0AF256F0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25849B-DF67-6B8D-13CD-A2C85B14E341}"/>
              </a:ext>
            </a:extLst>
          </p:cNvPr>
          <p:cNvSpPr>
            <a:spLocks noGrp="1"/>
          </p:cNvSpPr>
          <p:nvPr>
            <p:ph type="body" idx="1"/>
          </p:nvPr>
        </p:nvSpPr>
        <p:spPr/>
        <p:txBody>
          <a:bodyPr/>
          <a:lstStyle/>
          <a:p>
            <a:r>
              <a:rPr lang="en-US"/>
              <a:t>Tập trung từ biz req của 2 cái QLYC</a:t>
            </a:r>
          </a:p>
        </p:txBody>
      </p:sp>
      <p:sp>
        <p:nvSpPr>
          <p:cNvPr id="4" name="Slide Number Placeholder 3">
            <a:extLst>
              <a:ext uri="{FF2B5EF4-FFF2-40B4-BE49-F238E27FC236}">
                <a16:creationId xmlns:a16="http://schemas.microsoft.com/office/drawing/2014/main" id="{6D7CA879-7D52-3657-D68B-70040F55AE5E}"/>
              </a:ext>
            </a:extLst>
          </p:cNvPr>
          <p:cNvSpPr>
            <a:spLocks noGrp="1"/>
          </p:cNvSpPr>
          <p:nvPr>
            <p:ph type="sldNum" sz="quarter" idx="5"/>
          </p:nvPr>
        </p:nvSpPr>
        <p:spPr/>
        <p:txBody>
          <a:bodyPr/>
          <a:lstStyle/>
          <a:p>
            <a:fld id="{5D2A4B31-E220-4D9A-8D6D-C00945709A12}" type="slidenum">
              <a:rPr lang="en-US" smtClean="0"/>
              <a:t>5</a:t>
            </a:fld>
            <a:endParaRPr lang="en-US"/>
          </a:p>
        </p:txBody>
      </p:sp>
    </p:spTree>
    <p:extLst>
      <p:ext uri="{BB962C8B-B14F-4D97-AF65-F5344CB8AC3E}">
        <p14:creationId xmlns:p14="http://schemas.microsoft.com/office/powerpoint/2010/main" val="42303975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584D4-3D79-E891-2C0F-C129AD8B7A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0613D8-3AD9-8D59-943C-B187297F13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A0B9DF-76C6-3FD1-5CA9-4BABD37A69E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Đức list</a:t>
            </a:r>
          </a:p>
        </p:txBody>
      </p:sp>
      <p:sp>
        <p:nvSpPr>
          <p:cNvPr id="4" name="Slide Number Placeholder 3">
            <a:extLst>
              <a:ext uri="{FF2B5EF4-FFF2-40B4-BE49-F238E27FC236}">
                <a16:creationId xmlns:a16="http://schemas.microsoft.com/office/drawing/2014/main" id="{2F8B5FDD-FA0F-4CAC-65C5-224C9037EFD6}"/>
              </a:ext>
            </a:extLst>
          </p:cNvPr>
          <p:cNvSpPr>
            <a:spLocks noGrp="1"/>
          </p:cNvSpPr>
          <p:nvPr>
            <p:ph type="sldNum" sz="quarter" idx="5"/>
          </p:nvPr>
        </p:nvSpPr>
        <p:spPr/>
        <p:txBody>
          <a:bodyPr/>
          <a:lstStyle/>
          <a:p>
            <a:fld id="{5D2A4B31-E220-4D9A-8D6D-C00945709A12}" type="slidenum">
              <a:rPr lang="en-US" smtClean="0"/>
              <a:t>32</a:t>
            </a:fld>
            <a:endParaRPr lang="en-US"/>
          </a:p>
        </p:txBody>
      </p:sp>
    </p:spTree>
    <p:extLst>
      <p:ext uri="{BB962C8B-B14F-4D97-AF65-F5344CB8AC3E}">
        <p14:creationId xmlns:p14="http://schemas.microsoft.com/office/powerpoint/2010/main" val="2803889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4923F0-ADC0-490A-9379-761BF1A89AB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49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938A5-B324-9D01-CA5A-D60C039DCF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17EACD-39F5-2295-74F3-A2B3D49986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3AF4EC-7DEA-5BCF-A2AD-2D156FFD68EF}"/>
              </a:ext>
            </a:extLst>
          </p:cNvPr>
          <p:cNvSpPr>
            <a:spLocks noGrp="1"/>
          </p:cNvSpPr>
          <p:nvPr>
            <p:ph type="body" idx="1"/>
          </p:nvPr>
        </p:nvSpPr>
        <p:spPr/>
        <p:txBody>
          <a:bodyPr/>
          <a:lstStyle/>
          <a:p>
            <a:r>
              <a:rPr lang="en-US"/>
              <a:t>Tập trung từ biz req của 2 cái QLYC</a:t>
            </a:r>
          </a:p>
        </p:txBody>
      </p:sp>
      <p:sp>
        <p:nvSpPr>
          <p:cNvPr id="4" name="Slide Number Placeholder 3">
            <a:extLst>
              <a:ext uri="{FF2B5EF4-FFF2-40B4-BE49-F238E27FC236}">
                <a16:creationId xmlns:a16="http://schemas.microsoft.com/office/drawing/2014/main" id="{A96A396E-CF9B-9599-0177-4CCD2407DB15}"/>
              </a:ext>
            </a:extLst>
          </p:cNvPr>
          <p:cNvSpPr>
            <a:spLocks noGrp="1"/>
          </p:cNvSpPr>
          <p:nvPr>
            <p:ph type="sldNum" sz="quarter" idx="5"/>
          </p:nvPr>
        </p:nvSpPr>
        <p:spPr/>
        <p:txBody>
          <a:bodyPr/>
          <a:lstStyle/>
          <a:p>
            <a:fld id="{5D2A4B31-E220-4D9A-8D6D-C00945709A12}" type="slidenum">
              <a:rPr lang="en-US" smtClean="0"/>
              <a:t>6</a:t>
            </a:fld>
            <a:endParaRPr lang="en-US"/>
          </a:p>
        </p:txBody>
      </p:sp>
    </p:spTree>
    <p:extLst>
      <p:ext uri="{BB962C8B-B14F-4D97-AF65-F5344CB8AC3E}">
        <p14:creationId xmlns:p14="http://schemas.microsoft.com/office/powerpoint/2010/main" val="2530449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Tập</a:t>
            </a:r>
            <a:r>
              <a:rPr lang="en-US" dirty="0"/>
              <a:t> </a:t>
            </a:r>
            <a:r>
              <a:rPr lang="en-US" dirty="0" err="1"/>
              <a:t>trung</a:t>
            </a:r>
            <a:r>
              <a:rPr lang="en-US" dirty="0"/>
              <a:t> </a:t>
            </a:r>
            <a:r>
              <a:rPr lang="en-US" dirty="0" err="1"/>
              <a:t>từ</a:t>
            </a:r>
            <a:r>
              <a:rPr lang="en-US" dirty="0"/>
              <a:t> biz req </a:t>
            </a:r>
            <a:r>
              <a:rPr lang="en-US" dirty="0" err="1"/>
              <a:t>của</a:t>
            </a:r>
            <a:r>
              <a:rPr lang="en-US" dirty="0"/>
              <a:t> 2 </a:t>
            </a:r>
            <a:r>
              <a:rPr lang="en-US" dirty="0" err="1"/>
              <a:t>cái</a:t>
            </a:r>
            <a:r>
              <a:rPr lang="en-US" dirty="0"/>
              <a:t> QLYC </a:t>
            </a:r>
            <a:r>
              <a:rPr lang="en-US" dirty="0" err="1"/>
              <a:t>hẹ</a:t>
            </a:r>
            <a:r>
              <a:rPr lang="en-US" dirty="0"/>
              <a:t> </a:t>
            </a:r>
            <a:r>
              <a:rPr lang="en-US" dirty="0" err="1"/>
              <a:t>hẹ</a:t>
            </a:r>
            <a:r>
              <a:rPr lang="en-US" dirty="0"/>
              <a:t> </a:t>
            </a:r>
            <a:r>
              <a:rPr lang="en-US" dirty="0" err="1"/>
              <a:t>hẹ</a:t>
            </a:r>
            <a:endParaRPr lang="en-US" dirty="0"/>
          </a:p>
          <a:p>
            <a:r>
              <a:rPr lang="en-US" dirty="0"/>
              <a:t>Ae </a:t>
            </a:r>
            <a:r>
              <a:rPr lang="en-US" dirty="0" err="1"/>
              <a:t>mình</a:t>
            </a:r>
            <a:r>
              <a:rPr lang="en-US" dirty="0"/>
              <a:t> </a:t>
            </a:r>
            <a:r>
              <a:rPr lang="en-US" dirty="0" err="1"/>
              <a:t>cứ</a:t>
            </a:r>
            <a:r>
              <a:rPr lang="en-US" dirty="0"/>
              <a:t> </a:t>
            </a:r>
            <a:r>
              <a:rPr lang="en-US" dirty="0" err="1"/>
              <a:t>thế</a:t>
            </a:r>
            <a:r>
              <a:rPr lang="en-US" dirty="0"/>
              <a:t> </a:t>
            </a:r>
            <a:r>
              <a:rPr lang="en-US" dirty="0" err="1"/>
              <a:t>thui</a:t>
            </a:r>
            <a:endParaRPr lang="en-US" dirty="0"/>
          </a:p>
        </p:txBody>
      </p:sp>
      <p:sp>
        <p:nvSpPr>
          <p:cNvPr id="4" name="Slide Number Placeholder 3"/>
          <p:cNvSpPr>
            <a:spLocks noGrp="1"/>
          </p:cNvSpPr>
          <p:nvPr>
            <p:ph type="sldNum" sz="quarter" idx="5"/>
          </p:nvPr>
        </p:nvSpPr>
        <p:spPr/>
        <p:txBody>
          <a:bodyPr/>
          <a:lstStyle/>
          <a:p>
            <a:fld id="{5D2A4B31-E220-4D9A-8D6D-C00945709A12}" type="slidenum">
              <a:rPr lang="en-US" smtClean="0"/>
              <a:t>5</a:t>
            </a:fld>
            <a:endParaRPr lang="en-US"/>
          </a:p>
        </p:txBody>
      </p:sp>
    </p:spTree>
    <p:extLst>
      <p:ext uri="{BB962C8B-B14F-4D97-AF65-F5344CB8AC3E}">
        <p14:creationId xmlns:p14="http://schemas.microsoft.com/office/powerpoint/2010/main" val="1505049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Tập trung từ biz req của 2 cái QLYC</a:t>
            </a:r>
          </a:p>
        </p:txBody>
      </p:sp>
      <p:sp>
        <p:nvSpPr>
          <p:cNvPr id="4" name="Slide Number Placeholder 3"/>
          <p:cNvSpPr>
            <a:spLocks noGrp="1"/>
          </p:cNvSpPr>
          <p:nvPr>
            <p:ph type="sldNum" sz="quarter" idx="5"/>
          </p:nvPr>
        </p:nvSpPr>
        <p:spPr/>
        <p:txBody>
          <a:bodyPr/>
          <a:lstStyle/>
          <a:p>
            <a:fld id="{5D2A4B31-E220-4D9A-8D6D-C00945709A12}" type="slidenum">
              <a:rPr lang="en-US" smtClean="0"/>
              <a:t>6</a:t>
            </a:fld>
            <a:endParaRPr lang="en-US"/>
          </a:p>
        </p:txBody>
      </p:sp>
    </p:spTree>
    <p:extLst>
      <p:ext uri="{BB962C8B-B14F-4D97-AF65-F5344CB8AC3E}">
        <p14:creationId xmlns:p14="http://schemas.microsoft.com/office/powerpoint/2010/main" val="1101971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E5B91-0202-EABE-C8DE-67E8471721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8CE728-6CDD-35CB-BCE7-D6841912C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BCE06-9A65-87D6-CB50-026D53557C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ED2A99-5539-EDA4-C7C6-78894AC6CE60}"/>
              </a:ext>
            </a:extLst>
          </p:cNvPr>
          <p:cNvSpPr>
            <a:spLocks noGrp="1"/>
          </p:cNvSpPr>
          <p:nvPr>
            <p:ph type="sldNum" sz="quarter" idx="5"/>
          </p:nvPr>
        </p:nvSpPr>
        <p:spPr/>
        <p:txBody>
          <a:bodyPr/>
          <a:lstStyle/>
          <a:p>
            <a:fld id="{5D2A4B31-E220-4D9A-8D6D-C00945709A12}" type="slidenum">
              <a:rPr lang="en-US" smtClean="0"/>
              <a:t>7</a:t>
            </a:fld>
            <a:endParaRPr lang="en-US"/>
          </a:p>
        </p:txBody>
      </p:sp>
    </p:spTree>
    <p:extLst>
      <p:ext uri="{BB962C8B-B14F-4D97-AF65-F5344CB8AC3E}">
        <p14:creationId xmlns:p14="http://schemas.microsoft.com/office/powerpoint/2010/main" val="559078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8DE3F-B8E1-87A2-D584-9BBD402F25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614AE7-7C55-D40A-35F4-926817D536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06D9E-B420-60E9-F978-98A34BFE62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141B13-8112-DF4D-41A2-28144533FEBE}"/>
              </a:ext>
            </a:extLst>
          </p:cNvPr>
          <p:cNvSpPr>
            <a:spLocks noGrp="1"/>
          </p:cNvSpPr>
          <p:nvPr>
            <p:ph type="sldNum" sz="quarter" idx="5"/>
          </p:nvPr>
        </p:nvSpPr>
        <p:spPr/>
        <p:txBody>
          <a:bodyPr/>
          <a:lstStyle/>
          <a:p>
            <a:fld id="{5D2A4B31-E220-4D9A-8D6D-C00945709A12}" type="slidenum">
              <a:rPr lang="en-US" smtClean="0"/>
              <a:t>10</a:t>
            </a:fld>
            <a:endParaRPr lang="en-US"/>
          </a:p>
        </p:txBody>
      </p:sp>
    </p:spTree>
    <p:extLst>
      <p:ext uri="{BB962C8B-B14F-4D97-AF65-F5344CB8AC3E}">
        <p14:creationId xmlns:p14="http://schemas.microsoft.com/office/powerpoint/2010/main" val="4264203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A89B7-ECC3-C550-071D-FC9F53BDA6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D04BB-B8AB-4DA1-FEB7-F0B7769824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2B55A5-7766-90C6-81E9-855ACEE8D335}"/>
              </a:ext>
            </a:extLst>
          </p:cNvPr>
          <p:cNvSpPr>
            <a:spLocks noGrp="1"/>
          </p:cNvSpPr>
          <p:nvPr>
            <p:ph type="body" idx="1"/>
          </p:nvPr>
        </p:nvSpPr>
        <p:spPr/>
        <p:txBody>
          <a:bodyPr/>
          <a:lstStyle/>
          <a:p>
            <a:r>
              <a:rPr lang="en-US"/>
              <a:t>Trao đổi với DnD để hỗ trợ điền</a:t>
            </a:r>
          </a:p>
        </p:txBody>
      </p:sp>
      <p:sp>
        <p:nvSpPr>
          <p:cNvPr id="4" name="Slide Number Placeholder 3">
            <a:extLst>
              <a:ext uri="{FF2B5EF4-FFF2-40B4-BE49-F238E27FC236}">
                <a16:creationId xmlns:a16="http://schemas.microsoft.com/office/drawing/2014/main" id="{7A6A1674-14DB-81C6-B94D-2FB05C2E019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2A4B31-E220-4D9A-8D6D-C00945709A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25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1.emf"/><Relationship Id="rId4" Type="http://schemas.openxmlformats.org/officeDocument/2006/relationships/tags" Target="../tags/tag4.xml"/><Relationship Id="rId9" Type="http://schemas.openxmlformats.org/officeDocument/2006/relationships/oleObject" Target="../embeddings/oleObject1.bin"/></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30.xml"/><Relationship Id="rId7" Type="http://schemas.openxmlformats.org/officeDocument/2006/relationships/oleObject" Target="../embeddings/oleObject3.bin"/><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Master" Target="../slideMasters/slideMaster2.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5.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35.xml"/><Relationship Id="rId7" Type="http://schemas.openxmlformats.org/officeDocument/2006/relationships/oleObject" Target="../embeddings/oleObject4.bin"/><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slideMaster" Target="../slideMasters/slideMaster2.xml"/><Relationship Id="rId11" Type="http://schemas.openxmlformats.org/officeDocument/2006/relationships/image" Target="../media/image3.svg"/><Relationship Id="rId5" Type="http://schemas.openxmlformats.org/officeDocument/2006/relationships/tags" Target="../tags/tag37.xml"/><Relationship Id="rId10" Type="http://schemas.openxmlformats.org/officeDocument/2006/relationships/image" Target="../media/image2.png"/><Relationship Id="rId4" Type="http://schemas.openxmlformats.org/officeDocument/2006/relationships/tags" Target="../tags/tag36.xml"/><Relationship Id="rId9"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40.xml"/><Relationship Id="rId7" Type="http://schemas.openxmlformats.org/officeDocument/2006/relationships/oleObject" Target="../embeddings/oleObject5.bin"/><Relationship Id="rId12" Type="http://schemas.openxmlformats.org/officeDocument/2006/relationships/image" Target="../media/image8.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Master" Target="../slideMasters/slideMaster2.xml"/><Relationship Id="rId11" Type="http://schemas.openxmlformats.org/officeDocument/2006/relationships/image" Target="../media/image3.svg"/><Relationship Id="rId5" Type="http://schemas.openxmlformats.org/officeDocument/2006/relationships/tags" Target="../tags/tag42.xml"/><Relationship Id="rId10" Type="http://schemas.openxmlformats.org/officeDocument/2006/relationships/image" Target="../media/image2.png"/><Relationship Id="rId4" Type="http://schemas.openxmlformats.org/officeDocument/2006/relationships/tags" Target="../tags/tag41.xml"/><Relationship Id="rId9" Type="http://schemas.openxmlformats.org/officeDocument/2006/relationships/image" Target="../media/image7.jpeg"/></Relationships>
</file>

<file path=ppt/slideLayouts/_rels/slideLayout18.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45.xml"/><Relationship Id="rId7" Type="http://schemas.openxmlformats.org/officeDocument/2006/relationships/tags" Target="../tags/tag49.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10" Type="http://schemas.openxmlformats.org/officeDocument/2006/relationships/image" Target="../media/image1.emf"/><Relationship Id="rId4" Type="http://schemas.openxmlformats.org/officeDocument/2006/relationships/tags" Target="../tags/tag46.xml"/><Relationship Id="rId9" Type="http://schemas.openxmlformats.org/officeDocument/2006/relationships/oleObject" Target="../embeddings/oleObject1.bin"/></Relationships>
</file>

<file path=ppt/slideLayouts/_rels/slideLayout1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52.xml"/><Relationship Id="rId7" Type="http://schemas.openxmlformats.org/officeDocument/2006/relationships/tags" Target="../tags/tag56.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10" Type="http://schemas.openxmlformats.org/officeDocument/2006/relationships/image" Target="../media/image1.emf"/><Relationship Id="rId4" Type="http://schemas.openxmlformats.org/officeDocument/2006/relationships/tags" Target="../tags/tag53.xml"/><Relationship Id="rId9" Type="http://schemas.openxmlformats.org/officeDocument/2006/relationships/oleObject" Target="../embeddings/oleObject6.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59.xml"/><Relationship Id="rId7" Type="http://schemas.openxmlformats.org/officeDocument/2006/relationships/slideMaster" Target="../slideMasters/slideMaster2.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9" Type="http://schemas.openxmlformats.org/officeDocument/2006/relationships/image" Target="../media/image4.emf"/></Relationships>
</file>

<file path=ppt/slideLayouts/_rels/slideLayout21.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65.xml"/><Relationship Id="rId7" Type="http://schemas.openxmlformats.org/officeDocument/2006/relationships/slideMaster" Target="../slideMasters/slideMaster2.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9" Type="http://schemas.openxmlformats.org/officeDocument/2006/relationships/image" Target="../media/image4.emf"/></Relationships>
</file>

<file path=ppt/slideLayouts/_rels/slideLayout2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71.xml"/><Relationship Id="rId7" Type="http://schemas.openxmlformats.org/officeDocument/2006/relationships/slideMaster" Target="../slideMasters/slideMaster2.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10" Type="http://schemas.openxmlformats.org/officeDocument/2006/relationships/image" Target="../media/image5.jpeg"/><Relationship Id="rId4" Type="http://schemas.openxmlformats.org/officeDocument/2006/relationships/tags" Target="../tags/tag72.xml"/><Relationship Id="rId9"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77.xml"/><Relationship Id="rId7" Type="http://schemas.openxmlformats.org/officeDocument/2006/relationships/tags" Target="../tags/tag81.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5" Type="http://schemas.openxmlformats.org/officeDocument/2006/relationships/tags" Target="../tags/tag79.xml"/><Relationship Id="rId10" Type="http://schemas.openxmlformats.org/officeDocument/2006/relationships/image" Target="../media/image4.emf"/><Relationship Id="rId4" Type="http://schemas.openxmlformats.org/officeDocument/2006/relationships/tags" Target="../tags/tag78.xml"/><Relationship Id="rId9" Type="http://schemas.openxmlformats.org/officeDocument/2006/relationships/oleObject" Target="../embeddings/oleObject10.bin"/></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image" Target="../media/image3.sv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image" Target="../media/image2.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1.emf"/><Relationship Id="rId5" Type="http://schemas.openxmlformats.org/officeDocument/2006/relationships/tags" Target="../tags/tag86.xml"/><Relationship Id="rId10" Type="http://schemas.openxmlformats.org/officeDocument/2006/relationships/oleObject" Target="../embeddings/oleObject11.bin"/><Relationship Id="rId4" Type="http://schemas.openxmlformats.org/officeDocument/2006/relationships/tags" Target="../tags/tag85.xml"/><Relationship Id="rId9"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image" Target="../media/image3.svg"/><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image" Target="../media/image2.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image" Target="../media/image1.emf"/><Relationship Id="rId5" Type="http://schemas.openxmlformats.org/officeDocument/2006/relationships/tags" Target="../tags/tag94.xml"/><Relationship Id="rId10" Type="http://schemas.openxmlformats.org/officeDocument/2006/relationships/oleObject" Target="../embeddings/oleObject12.bin"/><Relationship Id="rId4" Type="http://schemas.openxmlformats.org/officeDocument/2006/relationships/tags" Target="../tags/tag93.xml"/><Relationship Id="rId9"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image" Target="../media/image3.svg"/><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image" Target="../media/image2.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image" Target="../media/image1.emf"/><Relationship Id="rId5" Type="http://schemas.openxmlformats.org/officeDocument/2006/relationships/tags" Target="../tags/tag102.xml"/><Relationship Id="rId10" Type="http://schemas.openxmlformats.org/officeDocument/2006/relationships/oleObject" Target="../embeddings/oleObject13.bin"/><Relationship Id="rId4" Type="http://schemas.openxmlformats.org/officeDocument/2006/relationships/tags" Target="../tags/tag101.xml"/><Relationship Id="rId9"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3.sv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2.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9.emf"/><Relationship Id="rId5" Type="http://schemas.openxmlformats.org/officeDocument/2006/relationships/tags" Target="../tags/tag110.xml"/><Relationship Id="rId10" Type="http://schemas.openxmlformats.org/officeDocument/2006/relationships/oleObject" Target="../embeddings/oleObject14.bin"/><Relationship Id="rId4" Type="http://schemas.openxmlformats.org/officeDocument/2006/relationships/tags" Target="../tags/tag109.xml"/><Relationship Id="rId9"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3.svg"/><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2.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1.emf"/><Relationship Id="rId5" Type="http://schemas.openxmlformats.org/officeDocument/2006/relationships/tags" Target="../tags/tag118.xml"/><Relationship Id="rId10" Type="http://schemas.openxmlformats.org/officeDocument/2006/relationships/oleObject" Target="../embeddings/oleObject15.bin"/><Relationship Id="rId4" Type="http://schemas.openxmlformats.org/officeDocument/2006/relationships/tags" Target="../tags/tag117.xml"/><Relationship Id="rId9"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124.xml"/><Relationship Id="rId7" Type="http://schemas.openxmlformats.org/officeDocument/2006/relationships/slideMaster" Target="../slideMasters/slideMaster2.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image" Target="../media/image3.svg"/><Relationship Id="rId5" Type="http://schemas.openxmlformats.org/officeDocument/2006/relationships/tags" Target="../tags/tag126.xml"/><Relationship Id="rId10" Type="http://schemas.openxmlformats.org/officeDocument/2006/relationships/image" Target="../media/image2.png"/><Relationship Id="rId4" Type="http://schemas.openxmlformats.org/officeDocument/2006/relationships/tags" Target="../tags/tag125.xml"/><Relationship Id="rId9"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30.xml"/><Relationship Id="rId7" Type="http://schemas.openxmlformats.org/officeDocument/2006/relationships/image" Target="../media/image4.emf"/><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oleObject" Target="../embeddings/oleObject17.bin"/><Relationship Id="rId5" Type="http://schemas.openxmlformats.org/officeDocument/2006/relationships/slideMaster" Target="../slideMasters/slideMaster2.xml"/><Relationship Id="rId4" Type="http://schemas.openxmlformats.org/officeDocument/2006/relationships/tags" Target="../tags/tag131.xml"/><Relationship Id="rId9" Type="http://schemas.openxmlformats.org/officeDocument/2006/relationships/image" Target="../media/image3.svg"/></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sv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image" Target="../media/image2.png"/><Relationship Id="rId5" Type="http://schemas.openxmlformats.org/officeDocument/2006/relationships/image" Target="../media/image4.emf"/><Relationship Id="rId4" Type="http://schemas.openxmlformats.org/officeDocument/2006/relationships/oleObject" Target="../embeddings/oleObject18.bin"/></Relationships>
</file>

<file path=ppt/slideLayouts/_rels/slideLayout32.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36.xml"/><Relationship Id="rId7" Type="http://schemas.openxmlformats.org/officeDocument/2006/relationships/tags" Target="../tags/tag140.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5" Type="http://schemas.openxmlformats.org/officeDocument/2006/relationships/tags" Target="../tags/tag138.xml"/><Relationship Id="rId10" Type="http://schemas.openxmlformats.org/officeDocument/2006/relationships/image" Target="../media/image1.emf"/><Relationship Id="rId4" Type="http://schemas.openxmlformats.org/officeDocument/2006/relationships/tags" Target="../tags/tag137.xml"/><Relationship Id="rId9" Type="http://schemas.openxmlformats.org/officeDocument/2006/relationships/oleObject" Target="../embeddings/oleObject19.bin"/></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image" Target="../media/image3.svg"/><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image" Target="../media/image2.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image" Target="../media/image4.emf"/><Relationship Id="rId5" Type="http://schemas.openxmlformats.org/officeDocument/2006/relationships/tags" Target="../tags/tag145.xml"/><Relationship Id="rId10" Type="http://schemas.openxmlformats.org/officeDocument/2006/relationships/oleObject" Target="../embeddings/oleObject20.bin"/><Relationship Id="rId4" Type="http://schemas.openxmlformats.org/officeDocument/2006/relationships/tags" Target="../tags/tag144.xml"/><Relationship Id="rId9"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156.xml"/><Relationship Id="rId13" Type="http://schemas.openxmlformats.org/officeDocument/2006/relationships/image" Target="../media/image3.svg"/><Relationship Id="rId3" Type="http://schemas.openxmlformats.org/officeDocument/2006/relationships/tags" Target="../tags/tag151.xml"/><Relationship Id="rId7" Type="http://schemas.openxmlformats.org/officeDocument/2006/relationships/tags" Target="../tags/tag155.xml"/><Relationship Id="rId12" Type="http://schemas.openxmlformats.org/officeDocument/2006/relationships/image" Target="../media/image2.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image" Target="../media/image4.emf"/><Relationship Id="rId5" Type="http://schemas.openxmlformats.org/officeDocument/2006/relationships/tags" Target="../tags/tag153.xml"/><Relationship Id="rId10" Type="http://schemas.openxmlformats.org/officeDocument/2006/relationships/oleObject" Target="../embeddings/oleObject21.bin"/><Relationship Id="rId4" Type="http://schemas.openxmlformats.org/officeDocument/2006/relationships/tags" Target="../tags/tag152.xml"/><Relationship Id="rId9"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59.xml"/><Relationship Id="rId7" Type="http://schemas.openxmlformats.org/officeDocument/2006/relationships/tags" Target="../tags/tag163.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tags" Target="../tags/tag162.xml"/><Relationship Id="rId5" Type="http://schemas.openxmlformats.org/officeDocument/2006/relationships/tags" Target="../tags/tag161.xml"/><Relationship Id="rId10" Type="http://schemas.openxmlformats.org/officeDocument/2006/relationships/image" Target="../media/image1.emf"/><Relationship Id="rId4" Type="http://schemas.openxmlformats.org/officeDocument/2006/relationships/tags" Target="../tags/tag160.xml"/><Relationship Id="rId9" Type="http://schemas.openxmlformats.org/officeDocument/2006/relationships/oleObject" Target="../embeddings/oleObject19.bin"/></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8C1237-8665-4241-9EA3-A4C5D685A8AD}"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93422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F51696-8AE9-47F5-BD9C-96F7080DA6A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5076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AD536A-5893-4A06-BA4F-531E680B03A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98188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ingle Line Title +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622" y="290302"/>
            <a:ext cx="10956007" cy="482139"/>
          </a:xfrm>
        </p:spPr>
        <p:txBody>
          <a:bodyPr/>
          <a:lstStyle>
            <a:lvl1pPr>
              <a:defRPr baseline="0">
                <a:solidFill>
                  <a:srgbClr val="008FD5"/>
                </a:solidFill>
              </a:defRPr>
            </a:lvl1pPr>
          </a:lstStyle>
          <a:p>
            <a:r>
              <a:rPr lang="en-US"/>
              <a:t>Title – Calibri; 32 </a:t>
            </a:r>
            <a:r>
              <a:rPr lang="en-US" err="1"/>
              <a:t>pt</a:t>
            </a:r>
            <a:r>
              <a:rPr lang="en-US"/>
              <a:t>; Bold; Black; Emphasis = Blue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3071FF-E082-4897-9463-52F76F6855A4}" type="slidenum">
              <a:rPr kumimoji="0" lang="en-US" sz="1200" b="0" i="0" u="none" strike="noStrike" kern="1200" cap="none" spc="0" normalizeH="0" baseline="0" noProof="0" smtClean="0">
                <a:ln>
                  <a:noFill/>
                </a:ln>
                <a:solidFill>
                  <a:srgbClr val="000000">
                    <a:tint val="75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Calibri"/>
              <a:ea typeface="+mn-ea"/>
              <a:cs typeface="+mn-cs"/>
            </a:endParaRPr>
          </a:p>
        </p:txBody>
      </p:sp>
      <p:sp>
        <p:nvSpPr>
          <p:cNvPr id="10" name="Content Placeholder 8"/>
          <p:cNvSpPr>
            <a:spLocks noGrp="1"/>
          </p:cNvSpPr>
          <p:nvPr>
            <p:ph sz="quarter" idx="13"/>
          </p:nvPr>
        </p:nvSpPr>
        <p:spPr>
          <a:xfrm>
            <a:off x="631622" y="878683"/>
            <a:ext cx="10963932" cy="5373269"/>
          </a:xfrm>
        </p:spPr>
        <p:txBody>
          <a:bodyPr/>
          <a:lstStyle>
            <a:lvl1pPr marL="158661" indent="-158661">
              <a:buClr>
                <a:srgbClr val="0070C0"/>
              </a:buClr>
              <a:buFont typeface="Wingdings" pitchFamily="2" charset="2"/>
              <a:buChar char="§"/>
              <a:defRPr baseline="0"/>
            </a:lvl1pPr>
            <a:lvl2pPr marL="459281" indent="-300620">
              <a:buClr>
                <a:srgbClr val="00B0F0"/>
              </a:buClr>
              <a:buFont typeface="Arial" pitchFamily="34" charset="0"/>
              <a:buChar char="•"/>
              <a:defRPr/>
            </a:lvl2pPr>
            <a:lvl3pPr marL="569231" indent="-250517">
              <a:buClr>
                <a:srgbClr val="00B0F0"/>
              </a:buClr>
              <a:buFont typeface="Calibri"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394765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One">
    <p:spTree>
      <p:nvGrpSpPr>
        <p:cNvPr id="1" name=""/>
        <p:cNvGrpSpPr/>
        <p:nvPr/>
      </p:nvGrpSpPr>
      <p:grpSpPr>
        <a:xfrm>
          <a:off x="0" y="0"/>
          <a:ext cx="0" cy="0"/>
          <a:chOff x="0" y="0"/>
          <a:chExt cx="0" cy="0"/>
        </a:xfrm>
      </p:grpSpPr>
      <p:sp>
        <p:nvSpPr>
          <p:cNvPr id="2" name="Title 1"/>
          <p:cNvSpPr>
            <a:spLocks noGrp="1"/>
          </p:cNvSpPr>
          <p:nvPr>
            <p:ph type="title"/>
          </p:nvPr>
        </p:nvSpPr>
        <p:spPr>
          <a:xfrm>
            <a:off x="711200" y="685800"/>
            <a:ext cx="10769600" cy="914400"/>
          </a:xfrm>
        </p:spPr>
        <p:txBody>
          <a:bodyPr/>
          <a:lstStyle>
            <a:lvl1pPr>
              <a:defRPr/>
            </a:lvl1pPr>
          </a:lstStyle>
          <a:p>
            <a:r>
              <a:rPr lang="en-US" noProof="0"/>
              <a:t>Click to edit Master title style</a:t>
            </a:r>
          </a:p>
        </p:txBody>
      </p:sp>
      <p:sp>
        <p:nvSpPr>
          <p:cNvPr id="31" name="Content Placeholder 26"/>
          <p:cNvSpPr>
            <a:spLocks noGrp="1"/>
          </p:cNvSpPr>
          <p:nvPr>
            <p:ph sz="quarter" idx="15"/>
          </p:nvPr>
        </p:nvSpPr>
        <p:spPr>
          <a:xfrm>
            <a:off x="711200" y="1752600"/>
            <a:ext cx="10769600" cy="4419600"/>
          </a:xfrm>
        </p:spPr>
        <p:txBody>
          <a:bodyPr/>
          <a:lstStyle>
            <a:lvl1pPr>
              <a:defRPr baseline="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Slide Number Placeholder 5"/>
          <p:cNvSpPr>
            <a:spLocks noGrp="1"/>
          </p:cNvSpPr>
          <p:nvPr>
            <p:ph type="sldNum" sz="quarter" idx="4"/>
          </p:nvPr>
        </p:nvSpPr>
        <p:spPr>
          <a:xfrm>
            <a:off x="9448800" y="6477000"/>
            <a:ext cx="2036064"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BD5762-3BDC-484D-9503-7EA6D5A9A8CE}" type="slidenum">
              <a:rPr kumimoji="0" lang="en-US"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79299934"/>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933538"/>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vl1pPr>
          </a:lstStyle>
          <a:p>
            <a:pPr lvl="0"/>
            <a:r>
              <a:rPr lang="en-US"/>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b="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6"/>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7"/>
            </p:custDataLst>
          </p:nvPr>
        </p:nvSpPr>
        <p:spPr>
          <a:xfrm>
            <a:off x="554736" y="345611"/>
            <a:ext cx="11082528" cy="3847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2246699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27695833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BFBBA3F5-015A-4C38-846F-E439AB6FFFBD}"/>
              </a:ext>
            </a:extLst>
          </p:cNvPr>
          <p:cNvPicPr>
            <a:picLocks noChangeAspect="1"/>
          </p:cNvPicPr>
          <p:nvPr userDrawn="1"/>
        </p:nvPicPr>
        <p:blipFill>
          <a:blip r:embed="rId9"/>
          <a:stretch>
            <a:fillRect/>
          </a:stretch>
        </p:blipFill>
        <p:spPr>
          <a:xfrm>
            <a:off x="0" y="0"/>
            <a:ext cx="12192000" cy="6858000"/>
          </a:xfrm>
          <a:prstGeom prst="rect">
            <a:avLst/>
          </a:prstGeom>
        </p:spPr>
      </p:pic>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44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879645" y="5573685"/>
            <a:ext cx="9397950"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400" dirty="0">
                <a:solidFill>
                  <a:schemeClr val="bg1"/>
                </a:solidFill>
              </a:defRPr>
            </a:lvl1pPr>
          </a:lstStyle>
          <a:p>
            <a:pPr lvl="0"/>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880786" y="4747057"/>
            <a:ext cx="9397950"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000" dirty="0">
                <a:solidFill>
                  <a:schemeClr val="bg1"/>
                </a:solidFill>
              </a:defRPr>
            </a:lvl1pPr>
          </a:lstStyle>
          <a:p>
            <a:pPr lvl="0"/>
            <a:r>
              <a:rPr lang="en-US"/>
              <a:t>Click to edit Master subtitle style</a:t>
            </a:r>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880786" y="3551099"/>
            <a:ext cx="9397950"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a:defRPr lang="en-US" sz="4400" dirty="0">
                <a:solidFill>
                  <a:schemeClr val="bg1"/>
                </a:solidFill>
              </a:defRPr>
            </a:lvl1pPr>
          </a:lstStyle>
          <a:p>
            <a:pPr lvl="0"/>
            <a:r>
              <a:rPr lang="en-US"/>
              <a:t>Click to edit Master title style</a:t>
            </a:r>
          </a:p>
        </p:txBody>
      </p:sp>
    </p:spTree>
    <p:extLst>
      <p:ext uri="{BB962C8B-B14F-4D97-AF65-F5344CB8AC3E}">
        <p14:creationId xmlns:p14="http://schemas.microsoft.com/office/powerpoint/2010/main" val="2302753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5630938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12" name="Picture 11">
            <a:extLst>
              <a:ext uri="{FF2B5EF4-FFF2-40B4-BE49-F238E27FC236}">
                <a16:creationId xmlns:a16="http://schemas.microsoft.com/office/drawing/2014/main" id="{E6618E1C-2FF8-4C76-8A1E-BA293CFFE097}"/>
              </a:ext>
            </a:extLst>
          </p:cNvPr>
          <p:cNvPicPr>
            <a:picLocks noChangeAspect="1"/>
          </p:cNvPicPr>
          <p:nvPr userDrawn="1"/>
        </p:nvPicPr>
        <p:blipFill>
          <a:blip r:embed="rId9"/>
          <a:stretch>
            <a:fillRect/>
          </a:stretch>
        </p:blipFill>
        <p:spPr bwMode="ltGray">
          <a:xfrm>
            <a:off x="0" y="0"/>
            <a:ext cx="12192000" cy="6858000"/>
          </a:xfrm>
          <a:prstGeom prst="rect">
            <a:avLst/>
          </a:prstGeom>
        </p:spPr>
      </p:pic>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44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532259" y="3361990"/>
            <a:ext cx="4230241"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400" dirty="0">
                <a:solidFill>
                  <a:schemeClr val="tx1"/>
                </a:solidFill>
              </a:defRPr>
            </a:lvl1pPr>
          </a:lstStyle>
          <a:p>
            <a:pPr lvl="0">
              <a:buNone/>
            </a:pPr>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533400" y="2305179"/>
            <a:ext cx="4831976" cy="69249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000" dirty="0">
                <a:solidFill>
                  <a:schemeClr val="tx1"/>
                </a:solidFill>
              </a:defRPr>
            </a:lvl1pPr>
          </a:lstStyle>
          <a:p>
            <a:pPr lvl="0">
              <a:buNone/>
            </a:pPr>
            <a:r>
              <a:rPr lang="en-US"/>
              <a:t>Click to edit Master subtitle style</a:t>
            </a:r>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533399" y="586648"/>
            <a:ext cx="5820335" cy="135421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4400" dirty="0">
                <a:solidFill>
                  <a:schemeClr val="tx1"/>
                </a:solidFill>
              </a:defRPr>
            </a:lvl1pPr>
          </a:lstStyle>
          <a:p>
            <a:pPr lvl="0"/>
            <a:r>
              <a:rPr lang="en-US"/>
              <a:t>Click to edit Master title style</a:t>
            </a:r>
          </a:p>
        </p:txBody>
      </p:sp>
      <p:pic>
        <p:nvPicPr>
          <p:cNvPr id="17" name="Graphic 16">
            <a:extLst>
              <a:ext uri="{FF2B5EF4-FFF2-40B4-BE49-F238E27FC236}">
                <a16:creationId xmlns:a16="http://schemas.microsoft.com/office/drawing/2014/main" id="{BAAB2A90-9E19-4B11-BB5C-1D46E8625146}"/>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bwMode="ltGray">
          <a:xfrm>
            <a:off x="9851314" y="6258502"/>
            <a:ext cx="1876287" cy="412371"/>
          </a:xfrm>
          <a:prstGeom prst="rect">
            <a:avLst/>
          </a:prstGeom>
        </p:spPr>
      </p:pic>
      <p:sp>
        <p:nvSpPr>
          <p:cNvPr id="19" name="Freeform: Shape 18">
            <a:extLst>
              <a:ext uri="{FF2B5EF4-FFF2-40B4-BE49-F238E27FC236}">
                <a16:creationId xmlns:a16="http://schemas.microsoft.com/office/drawing/2014/main" id="{DBA99BDD-C600-4E92-BBE3-F8C5830EE74C}"/>
              </a:ext>
            </a:extLst>
          </p:cNvPr>
          <p:cNvSpPr/>
          <p:nvPr userDrawn="1"/>
        </p:nvSpPr>
        <p:spPr bwMode="ltGray">
          <a:xfrm>
            <a:off x="4165600" y="4402813"/>
            <a:ext cx="3723325" cy="2176107"/>
          </a:xfrm>
          <a:custGeom>
            <a:avLst/>
            <a:gdLst>
              <a:gd name="connsiteX0" fmla="*/ 716030 w 5465701"/>
              <a:gd name="connsiteY0" fmla="*/ 1754427 h 3194444"/>
              <a:gd name="connsiteX1" fmla="*/ 1432062 w 5465701"/>
              <a:gd name="connsiteY1" fmla="*/ 2470460 h 3194444"/>
              <a:gd name="connsiteX2" fmla="*/ 716030 w 5465701"/>
              <a:gd name="connsiteY2" fmla="*/ 3186489 h 3194444"/>
              <a:gd name="connsiteX3" fmla="*/ 0 w 5465701"/>
              <a:gd name="connsiteY3" fmla="*/ 2470460 h 3194444"/>
              <a:gd name="connsiteX4" fmla="*/ 716030 w 5465701"/>
              <a:gd name="connsiteY4" fmla="*/ 1754427 h 3194444"/>
              <a:gd name="connsiteX5" fmla="*/ 3320178 w 5465701"/>
              <a:gd name="connsiteY5" fmla="*/ 1243 h 3194444"/>
              <a:gd name="connsiteX6" fmla="*/ 3842696 w 5465701"/>
              <a:gd name="connsiteY6" fmla="*/ 282584 h 3194444"/>
              <a:gd name="connsiteX7" fmla="*/ 3851787 w 5465701"/>
              <a:gd name="connsiteY7" fmla="*/ 297699 h 3194444"/>
              <a:gd name="connsiteX8" fmla="*/ 5298627 w 5465701"/>
              <a:gd name="connsiteY8" fmla="*/ 2009016 h 3194444"/>
              <a:gd name="connsiteX9" fmla="*/ 5465701 w 5465701"/>
              <a:gd name="connsiteY9" fmla="*/ 2470459 h 3194444"/>
              <a:gd name="connsiteX10" fmla="*/ 4741715 w 5465701"/>
              <a:gd name="connsiteY10" fmla="*/ 3194444 h 3194444"/>
              <a:gd name="connsiteX11" fmla="*/ 4192757 w 5465701"/>
              <a:gd name="connsiteY11" fmla="*/ 2939855 h 3194444"/>
              <a:gd name="connsiteX12" fmla="*/ 3653171 w 5465701"/>
              <a:gd name="connsiteY12" fmla="*/ 2295268 h 3194444"/>
              <a:gd name="connsiteX13" fmla="*/ 3581681 w 5465701"/>
              <a:gd name="connsiteY13" fmla="*/ 2614783 h 3194444"/>
              <a:gd name="connsiteX14" fmla="*/ 3581614 w 5465701"/>
              <a:gd name="connsiteY14" fmla="*/ 2615452 h 3194444"/>
              <a:gd name="connsiteX15" fmla="*/ 3581309 w 5465701"/>
              <a:gd name="connsiteY15" fmla="*/ 2616441 h 3194444"/>
              <a:gd name="connsiteX16" fmla="*/ 3580151 w 5465701"/>
              <a:gd name="connsiteY16" fmla="*/ 2621619 h 3194444"/>
              <a:gd name="connsiteX17" fmla="*/ 3544723 w 5465701"/>
              <a:gd name="connsiteY17" fmla="*/ 2738844 h 3194444"/>
              <a:gd name="connsiteX18" fmla="*/ 3542054 w 5465701"/>
              <a:gd name="connsiteY18" fmla="*/ 2744015 h 3194444"/>
              <a:gd name="connsiteX19" fmla="*/ 3540125 w 5465701"/>
              <a:gd name="connsiteY19" fmla="*/ 2750282 h 3194444"/>
              <a:gd name="connsiteX20" fmla="*/ 3508973 w 5465701"/>
              <a:gd name="connsiteY20" fmla="*/ 2808086 h 3194444"/>
              <a:gd name="connsiteX21" fmla="*/ 3487665 w 5465701"/>
              <a:gd name="connsiteY21" fmla="*/ 2849357 h 3194444"/>
              <a:gd name="connsiteX22" fmla="*/ 3484496 w 5465701"/>
              <a:gd name="connsiteY22" fmla="*/ 2853505 h 3194444"/>
              <a:gd name="connsiteX23" fmla="*/ 3474396 w 5465701"/>
              <a:gd name="connsiteY23" fmla="*/ 2872247 h 3194444"/>
              <a:gd name="connsiteX24" fmla="*/ 3411981 w 5465701"/>
              <a:gd name="connsiteY24" fmla="*/ 2948423 h 3194444"/>
              <a:gd name="connsiteX25" fmla="*/ 3411214 w 5465701"/>
              <a:gd name="connsiteY25" fmla="*/ 2949427 h 3194444"/>
              <a:gd name="connsiteX26" fmla="*/ 3410990 w 5465701"/>
              <a:gd name="connsiteY26" fmla="*/ 2949633 h 3194444"/>
              <a:gd name="connsiteX27" fmla="*/ 3387223 w 5465701"/>
              <a:gd name="connsiteY27" fmla="*/ 2978641 h 3194444"/>
              <a:gd name="connsiteX28" fmla="*/ 2880035 w 5465701"/>
              <a:gd name="connsiteY28" fmla="*/ 3194444 h 3194444"/>
              <a:gd name="connsiteX29" fmla="*/ 2331076 w 5465701"/>
              <a:gd name="connsiteY29" fmla="*/ 2939855 h 3194444"/>
              <a:gd name="connsiteX30" fmla="*/ 859237 w 5465701"/>
              <a:gd name="connsiteY30" fmla="*/ 1181601 h 3194444"/>
              <a:gd name="connsiteX31" fmla="*/ 692163 w 5465701"/>
              <a:gd name="connsiteY31" fmla="*/ 720161 h 3194444"/>
              <a:gd name="connsiteX32" fmla="*/ 1408193 w 5465701"/>
              <a:gd name="connsiteY32" fmla="*/ 4129 h 3194444"/>
              <a:gd name="connsiteX33" fmla="*/ 1957149 w 5465701"/>
              <a:gd name="connsiteY33" fmla="*/ 258718 h 3194444"/>
              <a:gd name="connsiteX34" fmla="*/ 2500573 w 5465701"/>
              <a:gd name="connsiteY34" fmla="*/ 904951 h 3194444"/>
              <a:gd name="connsiteX35" fmla="*/ 2563692 w 5465701"/>
              <a:gd name="connsiteY35" fmla="*/ 623544 h 3194444"/>
              <a:gd name="connsiteX36" fmla="*/ 2568622 w 5465701"/>
              <a:gd name="connsiteY36" fmla="*/ 575183 h 3194444"/>
              <a:gd name="connsiteX37" fmla="*/ 2677611 w 5465701"/>
              <a:gd name="connsiteY37" fmla="*/ 318791 h 3194444"/>
              <a:gd name="connsiteX38" fmla="*/ 2722456 w 5465701"/>
              <a:gd name="connsiteY38" fmla="*/ 264901 h 3194444"/>
              <a:gd name="connsiteX39" fmla="*/ 2746648 w 5465701"/>
              <a:gd name="connsiteY39" fmla="*/ 233234 h 3194444"/>
              <a:gd name="connsiteX40" fmla="*/ 2755783 w 5465701"/>
              <a:gd name="connsiteY40" fmla="*/ 224852 h 3194444"/>
              <a:gd name="connsiteX41" fmla="*/ 2765669 w 5465701"/>
              <a:gd name="connsiteY41" fmla="*/ 212971 h 3194444"/>
              <a:gd name="connsiteX42" fmla="*/ 2794370 w 5465701"/>
              <a:gd name="connsiteY42" fmla="*/ 189442 h 3194444"/>
              <a:gd name="connsiteX43" fmla="*/ 2840255 w 5465701"/>
              <a:gd name="connsiteY43" fmla="*/ 147335 h 3194444"/>
              <a:gd name="connsiteX44" fmla="*/ 2865431 w 5465701"/>
              <a:gd name="connsiteY44" fmla="*/ 131185 h 3194444"/>
              <a:gd name="connsiteX45" fmla="*/ 2872002 w 5465701"/>
              <a:gd name="connsiteY45" fmla="*/ 125798 h 3194444"/>
              <a:gd name="connsiteX46" fmla="*/ 2883644 w 5465701"/>
              <a:gd name="connsiteY46" fmla="*/ 119502 h 3194444"/>
              <a:gd name="connsiteX47" fmla="*/ 2932840 w 5465701"/>
              <a:gd name="connsiteY47" fmla="*/ 87943 h 3194444"/>
              <a:gd name="connsiteX48" fmla="*/ 2987871 w 5465701"/>
              <a:gd name="connsiteY48" fmla="*/ 63130 h 3194444"/>
              <a:gd name="connsiteX49" fmla="*/ 2993531 w 5465701"/>
              <a:gd name="connsiteY49" fmla="*/ 60069 h 3194444"/>
              <a:gd name="connsiteX50" fmla="*/ 2997157 w 5465701"/>
              <a:gd name="connsiteY50" fmla="*/ 58943 h 3194444"/>
              <a:gd name="connsiteX51" fmla="*/ 3030486 w 5465701"/>
              <a:gd name="connsiteY51" fmla="*/ 43916 h 3194444"/>
              <a:gd name="connsiteX52" fmla="*/ 3234352 w 5465701"/>
              <a:gd name="connsiteY52" fmla="*/ 1331 h 3194444"/>
              <a:gd name="connsiteX53" fmla="*/ 3320178 w 5465701"/>
              <a:gd name="connsiteY53" fmla="*/ 1243 h 319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465701" h="3194444">
                <a:moveTo>
                  <a:pt x="716030" y="1754427"/>
                </a:moveTo>
                <a:cubicBezTo>
                  <a:pt x="1111483" y="1754427"/>
                  <a:pt x="1432062" y="2075007"/>
                  <a:pt x="1432062" y="2470460"/>
                </a:cubicBezTo>
                <a:cubicBezTo>
                  <a:pt x="1432062" y="2865910"/>
                  <a:pt x="1111483" y="3186489"/>
                  <a:pt x="716030" y="3186489"/>
                </a:cubicBezTo>
                <a:cubicBezTo>
                  <a:pt x="320577" y="3186489"/>
                  <a:pt x="0" y="2865910"/>
                  <a:pt x="0" y="2470460"/>
                </a:cubicBezTo>
                <a:cubicBezTo>
                  <a:pt x="0" y="2075007"/>
                  <a:pt x="320577" y="1754427"/>
                  <a:pt x="716030" y="1754427"/>
                </a:cubicBezTo>
                <a:close/>
                <a:moveTo>
                  <a:pt x="3320178" y="1243"/>
                </a:moveTo>
                <a:cubicBezTo>
                  <a:pt x="3519781" y="13034"/>
                  <a:pt x="3712171" y="108549"/>
                  <a:pt x="3842696" y="282584"/>
                </a:cubicBezTo>
                <a:lnTo>
                  <a:pt x="3851787" y="297699"/>
                </a:lnTo>
                <a:lnTo>
                  <a:pt x="5298627" y="2009016"/>
                </a:lnTo>
                <a:cubicBezTo>
                  <a:pt x="5402054" y="2136309"/>
                  <a:pt x="5465701" y="2295427"/>
                  <a:pt x="5465701" y="2470459"/>
                </a:cubicBezTo>
                <a:cubicBezTo>
                  <a:pt x="5465701" y="2868253"/>
                  <a:pt x="5147465" y="3186489"/>
                  <a:pt x="4741715" y="3194444"/>
                </a:cubicBezTo>
                <a:cubicBezTo>
                  <a:pt x="4518948" y="3194444"/>
                  <a:pt x="4320053" y="3098973"/>
                  <a:pt x="4192757" y="2939855"/>
                </a:cubicBezTo>
                <a:lnTo>
                  <a:pt x="3653171" y="2295268"/>
                </a:lnTo>
                <a:lnTo>
                  <a:pt x="3581681" y="2614783"/>
                </a:lnTo>
                <a:lnTo>
                  <a:pt x="3581614" y="2615452"/>
                </a:lnTo>
                <a:lnTo>
                  <a:pt x="3581309" y="2616441"/>
                </a:lnTo>
                <a:lnTo>
                  <a:pt x="3580151" y="2621619"/>
                </a:lnTo>
                <a:cubicBezTo>
                  <a:pt x="3572195" y="2661398"/>
                  <a:pt x="3560262" y="2700681"/>
                  <a:pt x="3544723" y="2738844"/>
                </a:cubicBezTo>
                <a:lnTo>
                  <a:pt x="3542054" y="2744015"/>
                </a:lnTo>
                <a:lnTo>
                  <a:pt x="3540125" y="2750282"/>
                </a:lnTo>
                <a:lnTo>
                  <a:pt x="3508973" y="2808086"/>
                </a:lnTo>
                <a:lnTo>
                  <a:pt x="3487665" y="2849357"/>
                </a:lnTo>
                <a:lnTo>
                  <a:pt x="3484496" y="2853505"/>
                </a:lnTo>
                <a:lnTo>
                  <a:pt x="3474396" y="2872247"/>
                </a:lnTo>
                <a:lnTo>
                  <a:pt x="3411981" y="2948423"/>
                </a:lnTo>
                <a:lnTo>
                  <a:pt x="3411214" y="2949427"/>
                </a:lnTo>
                <a:lnTo>
                  <a:pt x="3410990" y="2949633"/>
                </a:lnTo>
                <a:lnTo>
                  <a:pt x="3387223" y="2978641"/>
                </a:lnTo>
                <a:cubicBezTo>
                  <a:pt x="3257939" y="3108919"/>
                  <a:pt x="3078932" y="3190467"/>
                  <a:pt x="2880035" y="3194444"/>
                </a:cubicBezTo>
                <a:cubicBezTo>
                  <a:pt x="2657268" y="3194444"/>
                  <a:pt x="2458372" y="3098973"/>
                  <a:pt x="2331076" y="2939855"/>
                </a:cubicBezTo>
                <a:lnTo>
                  <a:pt x="859237" y="1181601"/>
                </a:lnTo>
                <a:cubicBezTo>
                  <a:pt x="755810" y="1054308"/>
                  <a:pt x="692163" y="895190"/>
                  <a:pt x="692163" y="720161"/>
                </a:cubicBezTo>
                <a:cubicBezTo>
                  <a:pt x="692163" y="322365"/>
                  <a:pt x="1018355" y="4129"/>
                  <a:pt x="1408193" y="4129"/>
                </a:cubicBezTo>
                <a:cubicBezTo>
                  <a:pt x="1630958" y="4129"/>
                  <a:pt x="1829855" y="99600"/>
                  <a:pt x="1957149" y="258718"/>
                </a:cubicBezTo>
                <a:lnTo>
                  <a:pt x="2500573" y="904951"/>
                </a:lnTo>
                <a:lnTo>
                  <a:pt x="2563692" y="623544"/>
                </a:lnTo>
                <a:lnTo>
                  <a:pt x="2568622" y="575183"/>
                </a:lnTo>
                <a:cubicBezTo>
                  <a:pt x="2587983" y="481639"/>
                  <a:pt x="2625680" y="394932"/>
                  <a:pt x="2677611" y="318791"/>
                </a:cubicBezTo>
                <a:lnTo>
                  <a:pt x="2722456" y="264901"/>
                </a:lnTo>
                <a:lnTo>
                  <a:pt x="2746648" y="233234"/>
                </a:lnTo>
                <a:lnTo>
                  <a:pt x="2755783" y="224852"/>
                </a:lnTo>
                <a:lnTo>
                  <a:pt x="2765669" y="212971"/>
                </a:lnTo>
                <a:lnTo>
                  <a:pt x="2794370" y="189442"/>
                </a:lnTo>
                <a:lnTo>
                  <a:pt x="2840255" y="147335"/>
                </a:lnTo>
                <a:lnTo>
                  <a:pt x="2865431" y="131185"/>
                </a:lnTo>
                <a:lnTo>
                  <a:pt x="2872002" y="125798"/>
                </a:lnTo>
                <a:lnTo>
                  <a:pt x="2883644" y="119502"/>
                </a:lnTo>
                <a:lnTo>
                  <a:pt x="2932840" y="87943"/>
                </a:lnTo>
                <a:lnTo>
                  <a:pt x="2987871" y="63130"/>
                </a:lnTo>
                <a:lnTo>
                  <a:pt x="2993531" y="60069"/>
                </a:lnTo>
                <a:lnTo>
                  <a:pt x="2997157" y="58943"/>
                </a:lnTo>
                <a:lnTo>
                  <a:pt x="3030486" y="43916"/>
                </a:lnTo>
                <a:cubicBezTo>
                  <a:pt x="3096903" y="19652"/>
                  <a:pt x="3165593" y="5527"/>
                  <a:pt x="3234352" y="1331"/>
                </a:cubicBezTo>
                <a:cubicBezTo>
                  <a:pt x="3263002" y="-417"/>
                  <a:pt x="3291664" y="-441"/>
                  <a:pt x="3320178" y="1243"/>
                </a:cubicBezTo>
                <a:close/>
              </a:path>
            </a:pathLst>
          </a:custGeom>
          <a:solidFill>
            <a:schemeClr val="tx2">
              <a:alpha val="19000"/>
            </a:schemeClr>
          </a:solidFill>
          <a:ln w="300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084760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389CAA1-91CB-44D7-9730-90E2518ED5B9}"/>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0" y="821266"/>
            <a:ext cx="12192000" cy="3223260"/>
          </a:xfrm>
          <a:prstGeom prst="rect">
            <a:avLst/>
          </a:prstGeom>
        </p:spPr>
      </p:pic>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44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532259" y="6440033"/>
            <a:ext cx="9745336"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400" dirty="0">
                <a:solidFill>
                  <a:schemeClr val="tx1"/>
                </a:solidFill>
              </a:defRPr>
            </a:lvl1pPr>
          </a:lstStyle>
          <a:p>
            <a:pPr lvl="0">
              <a:buNone/>
            </a:pPr>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533400" y="5882553"/>
            <a:ext cx="9745336"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000" dirty="0">
                <a:solidFill>
                  <a:schemeClr val="tx1"/>
                </a:solidFill>
              </a:defRPr>
            </a:lvl1pPr>
          </a:lstStyle>
          <a:p>
            <a:pPr lvl="0">
              <a:buNone/>
            </a:pPr>
            <a:r>
              <a:rPr lang="en-US"/>
              <a:t>Click to edit Master subtitle style</a:t>
            </a:r>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533400" y="4278633"/>
            <a:ext cx="9745336"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4400" dirty="0">
                <a:solidFill>
                  <a:schemeClr val="tx1"/>
                </a:solidFill>
              </a:defRPr>
            </a:lvl1pPr>
          </a:lstStyle>
          <a:p>
            <a:pPr lvl="0"/>
            <a:r>
              <a:rPr lang="en-US"/>
              <a:t>Click to edit Master title style</a:t>
            </a:r>
          </a:p>
        </p:txBody>
      </p:sp>
      <p:sp>
        <p:nvSpPr>
          <p:cNvPr id="10" name="Rectangle 9">
            <a:extLst>
              <a:ext uri="{FF2B5EF4-FFF2-40B4-BE49-F238E27FC236}">
                <a16:creationId xmlns:a16="http://schemas.microsoft.com/office/drawing/2014/main" id="{5BF43882-5B37-43C9-A7D5-2B65B76FC2C1}"/>
              </a:ext>
            </a:extLst>
          </p:cNvPr>
          <p:cNvSpPr/>
          <p:nvPr userDrawn="1"/>
        </p:nvSpPr>
        <p:spPr bwMode="ltGray">
          <a:xfrm>
            <a:off x="0" y="0"/>
            <a:ext cx="12192000" cy="821267"/>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28E5C52-6338-4CA0-8266-ABD8E1DA0F20}"/>
              </a:ext>
            </a:extLst>
          </p:cNvPr>
          <p:cNvSpPr/>
          <p:nvPr userDrawn="1"/>
        </p:nvSpPr>
        <p:spPr bwMode="ltGray">
          <a:xfrm>
            <a:off x="0" y="4044620"/>
            <a:ext cx="12192000" cy="85426"/>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a:ea typeface="+mn-ea"/>
              <a:cs typeface="+mn-cs"/>
            </a:endParaRPr>
          </a:p>
        </p:txBody>
      </p:sp>
      <p:pic>
        <p:nvPicPr>
          <p:cNvPr id="15" name="Graphic 14">
            <a:extLst>
              <a:ext uri="{FF2B5EF4-FFF2-40B4-BE49-F238E27FC236}">
                <a16:creationId xmlns:a16="http://schemas.microsoft.com/office/drawing/2014/main" id="{400921D6-7484-4125-BBC9-84E4AEFC5287}"/>
              </a:ext>
            </a:extLst>
          </p:cNvPr>
          <p:cNvPicPr>
            <a:picLocks noChangeAspect="1"/>
          </p:cNvPicPr>
          <p:nvPr userDrawn="1"/>
        </p:nvPicPr>
        <p:blipFill>
          <a:blip r:embed="rId10">
            <a:lum bright="10000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bwMode="ltGray">
          <a:xfrm>
            <a:off x="465664" y="220133"/>
            <a:ext cx="1733550" cy="381000"/>
          </a:xfrm>
          <a:prstGeom prst="rect">
            <a:avLst/>
          </a:prstGeom>
        </p:spPr>
      </p:pic>
      <p:sp>
        <p:nvSpPr>
          <p:cNvPr id="17" name="Freeform: Shape 16">
            <a:extLst>
              <a:ext uri="{FF2B5EF4-FFF2-40B4-BE49-F238E27FC236}">
                <a16:creationId xmlns:a16="http://schemas.microsoft.com/office/drawing/2014/main" id="{1A8CDEF0-2ABD-434C-A05F-BE41B6EE44C9}"/>
              </a:ext>
            </a:extLst>
          </p:cNvPr>
          <p:cNvSpPr/>
          <p:nvPr userDrawn="1"/>
        </p:nvSpPr>
        <p:spPr bwMode="ltGray">
          <a:xfrm>
            <a:off x="9601200" y="2535158"/>
            <a:ext cx="2590800" cy="1514200"/>
          </a:xfrm>
          <a:custGeom>
            <a:avLst/>
            <a:gdLst>
              <a:gd name="connsiteX0" fmla="*/ 716030 w 5465701"/>
              <a:gd name="connsiteY0" fmla="*/ 1754427 h 3194444"/>
              <a:gd name="connsiteX1" fmla="*/ 1432062 w 5465701"/>
              <a:gd name="connsiteY1" fmla="*/ 2470460 h 3194444"/>
              <a:gd name="connsiteX2" fmla="*/ 716030 w 5465701"/>
              <a:gd name="connsiteY2" fmla="*/ 3186489 h 3194444"/>
              <a:gd name="connsiteX3" fmla="*/ 0 w 5465701"/>
              <a:gd name="connsiteY3" fmla="*/ 2470460 h 3194444"/>
              <a:gd name="connsiteX4" fmla="*/ 716030 w 5465701"/>
              <a:gd name="connsiteY4" fmla="*/ 1754427 h 3194444"/>
              <a:gd name="connsiteX5" fmla="*/ 3320178 w 5465701"/>
              <a:gd name="connsiteY5" fmla="*/ 1243 h 3194444"/>
              <a:gd name="connsiteX6" fmla="*/ 3842696 w 5465701"/>
              <a:gd name="connsiteY6" fmla="*/ 282584 h 3194444"/>
              <a:gd name="connsiteX7" fmla="*/ 3851787 w 5465701"/>
              <a:gd name="connsiteY7" fmla="*/ 297699 h 3194444"/>
              <a:gd name="connsiteX8" fmla="*/ 5298627 w 5465701"/>
              <a:gd name="connsiteY8" fmla="*/ 2009016 h 3194444"/>
              <a:gd name="connsiteX9" fmla="*/ 5465701 w 5465701"/>
              <a:gd name="connsiteY9" fmla="*/ 2470459 h 3194444"/>
              <a:gd name="connsiteX10" fmla="*/ 4741715 w 5465701"/>
              <a:gd name="connsiteY10" fmla="*/ 3194444 h 3194444"/>
              <a:gd name="connsiteX11" fmla="*/ 4192757 w 5465701"/>
              <a:gd name="connsiteY11" fmla="*/ 2939855 h 3194444"/>
              <a:gd name="connsiteX12" fmla="*/ 3653171 w 5465701"/>
              <a:gd name="connsiteY12" fmla="*/ 2295268 h 3194444"/>
              <a:gd name="connsiteX13" fmla="*/ 3581681 w 5465701"/>
              <a:gd name="connsiteY13" fmla="*/ 2614783 h 3194444"/>
              <a:gd name="connsiteX14" fmla="*/ 3581614 w 5465701"/>
              <a:gd name="connsiteY14" fmla="*/ 2615452 h 3194444"/>
              <a:gd name="connsiteX15" fmla="*/ 3581309 w 5465701"/>
              <a:gd name="connsiteY15" fmla="*/ 2616441 h 3194444"/>
              <a:gd name="connsiteX16" fmla="*/ 3580151 w 5465701"/>
              <a:gd name="connsiteY16" fmla="*/ 2621619 h 3194444"/>
              <a:gd name="connsiteX17" fmla="*/ 3544723 w 5465701"/>
              <a:gd name="connsiteY17" fmla="*/ 2738844 h 3194444"/>
              <a:gd name="connsiteX18" fmla="*/ 3542054 w 5465701"/>
              <a:gd name="connsiteY18" fmla="*/ 2744015 h 3194444"/>
              <a:gd name="connsiteX19" fmla="*/ 3540125 w 5465701"/>
              <a:gd name="connsiteY19" fmla="*/ 2750282 h 3194444"/>
              <a:gd name="connsiteX20" fmla="*/ 3508973 w 5465701"/>
              <a:gd name="connsiteY20" fmla="*/ 2808086 h 3194444"/>
              <a:gd name="connsiteX21" fmla="*/ 3487665 w 5465701"/>
              <a:gd name="connsiteY21" fmla="*/ 2849357 h 3194444"/>
              <a:gd name="connsiteX22" fmla="*/ 3484496 w 5465701"/>
              <a:gd name="connsiteY22" fmla="*/ 2853505 h 3194444"/>
              <a:gd name="connsiteX23" fmla="*/ 3474396 w 5465701"/>
              <a:gd name="connsiteY23" fmla="*/ 2872247 h 3194444"/>
              <a:gd name="connsiteX24" fmla="*/ 3411981 w 5465701"/>
              <a:gd name="connsiteY24" fmla="*/ 2948423 h 3194444"/>
              <a:gd name="connsiteX25" fmla="*/ 3411214 w 5465701"/>
              <a:gd name="connsiteY25" fmla="*/ 2949427 h 3194444"/>
              <a:gd name="connsiteX26" fmla="*/ 3410990 w 5465701"/>
              <a:gd name="connsiteY26" fmla="*/ 2949633 h 3194444"/>
              <a:gd name="connsiteX27" fmla="*/ 3387223 w 5465701"/>
              <a:gd name="connsiteY27" fmla="*/ 2978641 h 3194444"/>
              <a:gd name="connsiteX28" fmla="*/ 2880035 w 5465701"/>
              <a:gd name="connsiteY28" fmla="*/ 3194444 h 3194444"/>
              <a:gd name="connsiteX29" fmla="*/ 2331076 w 5465701"/>
              <a:gd name="connsiteY29" fmla="*/ 2939855 h 3194444"/>
              <a:gd name="connsiteX30" fmla="*/ 859237 w 5465701"/>
              <a:gd name="connsiteY30" fmla="*/ 1181601 h 3194444"/>
              <a:gd name="connsiteX31" fmla="*/ 692163 w 5465701"/>
              <a:gd name="connsiteY31" fmla="*/ 720161 h 3194444"/>
              <a:gd name="connsiteX32" fmla="*/ 1408193 w 5465701"/>
              <a:gd name="connsiteY32" fmla="*/ 4129 h 3194444"/>
              <a:gd name="connsiteX33" fmla="*/ 1957149 w 5465701"/>
              <a:gd name="connsiteY33" fmla="*/ 258718 h 3194444"/>
              <a:gd name="connsiteX34" fmla="*/ 2500573 w 5465701"/>
              <a:gd name="connsiteY34" fmla="*/ 904951 h 3194444"/>
              <a:gd name="connsiteX35" fmla="*/ 2563692 w 5465701"/>
              <a:gd name="connsiteY35" fmla="*/ 623544 h 3194444"/>
              <a:gd name="connsiteX36" fmla="*/ 2568622 w 5465701"/>
              <a:gd name="connsiteY36" fmla="*/ 575183 h 3194444"/>
              <a:gd name="connsiteX37" fmla="*/ 2677611 w 5465701"/>
              <a:gd name="connsiteY37" fmla="*/ 318791 h 3194444"/>
              <a:gd name="connsiteX38" fmla="*/ 2722456 w 5465701"/>
              <a:gd name="connsiteY38" fmla="*/ 264901 h 3194444"/>
              <a:gd name="connsiteX39" fmla="*/ 2746648 w 5465701"/>
              <a:gd name="connsiteY39" fmla="*/ 233234 h 3194444"/>
              <a:gd name="connsiteX40" fmla="*/ 2755783 w 5465701"/>
              <a:gd name="connsiteY40" fmla="*/ 224852 h 3194444"/>
              <a:gd name="connsiteX41" fmla="*/ 2765669 w 5465701"/>
              <a:gd name="connsiteY41" fmla="*/ 212971 h 3194444"/>
              <a:gd name="connsiteX42" fmla="*/ 2794370 w 5465701"/>
              <a:gd name="connsiteY42" fmla="*/ 189442 h 3194444"/>
              <a:gd name="connsiteX43" fmla="*/ 2840255 w 5465701"/>
              <a:gd name="connsiteY43" fmla="*/ 147335 h 3194444"/>
              <a:gd name="connsiteX44" fmla="*/ 2865431 w 5465701"/>
              <a:gd name="connsiteY44" fmla="*/ 131185 h 3194444"/>
              <a:gd name="connsiteX45" fmla="*/ 2872002 w 5465701"/>
              <a:gd name="connsiteY45" fmla="*/ 125798 h 3194444"/>
              <a:gd name="connsiteX46" fmla="*/ 2883644 w 5465701"/>
              <a:gd name="connsiteY46" fmla="*/ 119502 h 3194444"/>
              <a:gd name="connsiteX47" fmla="*/ 2932840 w 5465701"/>
              <a:gd name="connsiteY47" fmla="*/ 87943 h 3194444"/>
              <a:gd name="connsiteX48" fmla="*/ 2987871 w 5465701"/>
              <a:gd name="connsiteY48" fmla="*/ 63130 h 3194444"/>
              <a:gd name="connsiteX49" fmla="*/ 2993531 w 5465701"/>
              <a:gd name="connsiteY49" fmla="*/ 60069 h 3194444"/>
              <a:gd name="connsiteX50" fmla="*/ 2997157 w 5465701"/>
              <a:gd name="connsiteY50" fmla="*/ 58943 h 3194444"/>
              <a:gd name="connsiteX51" fmla="*/ 3030486 w 5465701"/>
              <a:gd name="connsiteY51" fmla="*/ 43916 h 3194444"/>
              <a:gd name="connsiteX52" fmla="*/ 3234352 w 5465701"/>
              <a:gd name="connsiteY52" fmla="*/ 1331 h 3194444"/>
              <a:gd name="connsiteX53" fmla="*/ 3320178 w 5465701"/>
              <a:gd name="connsiteY53" fmla="*/ 1243 h 319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465701" h="3194444">
                <a:moveTo>
                  <a:pt x="716030" y="1754427"/>
                </a:moveTo>
                <a:cubicBezTo>
                  <a:pt x="1111483" y="1754427"/>
                  <a:pt x="1432062" y="2075007"/>
                  <a:pt x="1432062" y="2470460"/>
                </a:cubicBezTo>
                <a:cubicBezTo>
                  <a:pt x="1432062" y="2865910"/>
                  <a:pt x="1111483" y="3186489"/>
                  <a:pt x="716030" y="3186489"/>
                </a:cubicBezTo>
                <a:cubicBezTo>
                  <a:pt x="320577" y="3186489"/>
                  <a:pt x="0" y="2865910"/>
                  <a:pt x="0" y="2470460"/>
                </a:cubicBezTo>
                <a:cubicBezTo>
                  <a:pt x="0" y="2075007"/>
                  <a:pt x="320577" y="1754427"/>
                  <a:pt x="716030" y="1754427"/>
                </a:cubicBezTo>
                <a:close/>
                <a:moveTo>
                  <a:pt x="3320178" y="1243"/>
                </a:moveTo>
                <a:cubicBezTo>
                  <a:pt x="3519781" y="13034"/>
                  <a:pt x="3712171" y="108549"/>
                  <a:pt x="3842696" y="282584"/>
                </a:cubicBezTo>
                <a:lnTo>
                  <a:pt x="3851787" y="297699"/>
                </a:lnTo>
                <a:lnTo>
                  <a:pt x="5298627" y="2009016"/>
                </a:lnTo>
                <a:cubicBezTo>
                  <a:pt x="5402054" y="2136309"/>
                  <a:pt x="5465701" y="2295427"/>
                  <a:pt x="5465701" y="2470459"/>
                </a:cubicBezTo>
                <a:cubicBezTo>
                  <a:pt x="5465701" y="2868253"/>
                  <a:pt x="5147465" y="3186489"/>
                  <a:pt x="4741715" y="3194444"/>
                </a:cubicBezTo>
                <a:cubicBezTo>
                  <a:pt x="4518948" y="3194444"/>
                  <a:pt x="4320053" y="3098973"/>
                  <a:pt x="4192757" y="2939855"/>
                </a:cubicBezTo>
                <a:lnTo>
                  <a:pt x="3653171" y="2295268"/>
                </a:lnTo>
                <a:lnTo>
                  <a:pt x="3581681" y="2614783"/>
                </a:lnTo>
                <a:lnTo>
                  <a:pt x="3581614" y="2615452"/>
                </a:lnTo>
                <a:lnTo>
                  <a:pt x="3581309" y="2616441"/>
                </a:lnTo>
                <a:lnTo>
                  <a:pt x="3580151" y="2621619"/>
                </a:lnTo>
                <a:cubicBezTo>
                  <a:pt x="3572195" y="2661398"/>
                  <a:pt x="3560262" y="2700681"/>
                  <a:pt x="3544723" y="2738844"/>
                </a:cubicBezTo>
                <a:lnTo>
                  <a:pt x="3542054" y="2744015"/>
                </a:lnTo>
                <a:lnTo>
                  <a:pt x="3540125" y="2750282"/>
                </a:lnTo>
                <a:lnTo>
                  <a:pt x="3508973" y="2808086"/>
                </a:lnTo>
                <a:lnTo>
                  <a:pt x="3487665" y="2849357"/>
                </a:lnTo>
                <a:lnTo>
                  <a:pt x="3484496" y="2853505"/>
                </a:lnTo>
                <a:lnTo>
                  <a:pt x="3474396" y="2872247"/>
                </a:lnTo>
                <a:lnTo>
                  <a:pt x="3411981" y="2948423"/>
                </a:lnTo>
                <a:lnTo>
                  <a:pt x="3411214" y="2949427"/>
                </a:lnTo>
                <a:lnTo>
                  <a:pt x="3410990" y="2949633"/>
                </a:lnTo>
                <a:lnTo>
                  <a:pt x="3387223" y="2978641"/>
                </a:lnTo>
                <a:cubicBezTo>
                  <a:pt x="3257939" y="3108919"/>
                  <a:pt x="3078932" y="3190467"/>
                  <a:pt x="2880035" y="3194444"/>
                </a:cubicBezTo>
                <a:cubicBezTo>
                  <a:pt x="2657268" y="3194444"/>
                  <a:pt x="2458372" y="3098973"/>
                  <a:pt x="2331076" y="2939855"/>
                </a:cubicBezTo>
                <a:lnTo>
                  <a:pt x="859237" y="1181601"/>
                </a:lnTo>
                <a:cubicBezTo>
                  <a:pt x="755810" y="1054308"/>
                  <a:pt x="692163" y="895190"/>
                  <a:pt x="692163" y="720161"/>
                </a:cubicBezTo>
                <a:cubicBezTo>
                  <a:pt x="692163" y="322365"/>
                  <a:pt x="1018355" y="4129"/>
                  <a:pt x="1408193" y="4129"/>
                </a:cubicBezTo>
                <a:cubicBezTo>
                  <a:pt x="1630958" y="4129"/>
                  <a:pt x="1829855" y="99600"/>
                  <a:pt x="1957149" y="258718"/>
                </a:cubicBezTo>
                <a:lnTo>
                  <a:pt x="2500573" y="904951"/>
                </a:lnTo>
                <a:lnTo>
                  <a:pt x="2563692" y="623544"/>
                </a:lnTo>
                <a:lnTo>
                  <a:pt x="2568622" y="575183"/>
                </a:lnTo>
                <a:cubicBezTo>
                  <a:pt x="2587983" y="481639"/>
                  <a:pt x="2625680" y="394932"/>
                  <a:pt x="2677611" y="318791"/>
                </a:cubicBezTo>
                <a:lnTo>
                  <a:pt x="2722456" y="264901"/>
                </a:lnTo>
                <a:lnTo>
                  <a:pt x="2746648" y="233234"/>
                </a:lnTo>
                <a:lnTo>
                  <a:pt x="2755783" y="224852"/>
                </a:lnTo>
                <a:lnTo>
                  <a:pt x="2765669" y="212971"/>
                </a:lnTo>
                <a:lnTo>
                  <a:pt x="2794370" y="189442"/>
                </a:lnTo>
                <a:lnTo>
                  <a:pt x="2840255" y="147335"/>
                </a:lnTo>
                <a:lnTo>
                  <a:pt x="2865431" y="131185"/>
                </a:lnTo>
                <a:lnTo>
                  <a:pt x="2872002" y="125798"/>
                </a:lnTo>
                <a:lnTo>
                  <a:pt x="2883644" y="119502"/>
                </a:lnTo>
                <a:lnTo>
                  <a:pt x="2932840" y="87943"/>
                </a:lnTo>
                <a:lnTo>
                  <a:pt x="2987871" y="63130"/>
                </a:lnTo>
                <a:lnTo>
                  <a:pt x="2993531" y="60069"/>
                </a:lnTo>
                <a:lnTo>
                  <a:pt x="2997157" y="58943"/>
                </a:lnTo>
                <a:lnTo>
                  <a:pt x="3030486" y="43916"/>
                </a:lnTo>
                <a:cubicBezTo>
                  <a:pt x="3096903" y="19652"/>
                  <a:pt x="3165593" y="5527"/>
                  <a:pt x="3234352" y="1331"/>
                </a:cubicBezTo>
                <a:cubicBezTo>
                  <a:pt x="3263002" y="-417"/>
                  <a:pt x="3291664" y="-441"/>
                  <a:pt x="3320178" y="1243"/>
                </a:cubicBezTo>
                <a:close/>
              </a:path>
            </a:pathLst>
          </a:custGeom>
          <a:solidFill>
            <a:schemeClr val="tx1">
              <a:alpha val="15000"/>
            </a:schemeClr>
          </a:solidFill>
          <a:ln w="300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8" name="Picture 7">
            <a:extLst>
              <a:ext uri="{FF2B5EF4-FFF2-40B4-BE49-F238E27FC236}">
                <a16:creationId xmlns:a16="http://schemas.microsoft.com/office/drawing/2014/main" id="{3BC9971A-6012-41B4-A63D-41852C1E7F4D}"/>
              </a:ext>
            </a:extLst>
          </p:cNvPr>
          <p:cNvPicPr>
            <a:picLocks noChangeAspect="1"/>
          </p:cNvPicPr>
          <p:nvPr userDrawn="1"/>
        </p:nvPicPr>
        <p:blipFill rotWithShape="1">
          <a:blip r:embed="rId12" cstate="email">
            <a:extLst>
              <a:ext uri="{28A0092B-C50C-407E-A947-70E740481C1C}">
                <a14:useLocalDpi xmlns:a14="http://schemas.microsoft.com/office/drawing/2010/main"/>
              </a:ext>
            </a:extLst>
          </a:blip>
          <a:srcRect/>
          <a:stretch/>
        </p:blipFill>
        <p:spPr>
          <a:xfrm>
            <a:off x="-6610" y="681586"/>
            <a:ext cx="12198610" cy="3367772"/>
          </a:xfrm>
          <a:prstGeom prst="rect">
            <a:avLst/>
          </a:prstGeom>
        </p:spPr>
      </p:pic>
      <p:sp>
        <p:nvSpPr>
          <p:cNvPr id="9" name="Rectangle 8">
            <a:extLst>
              <a:ext uri="{FF2B5EF4-FFF2-40B4-BE49-F238E27FC236}">
                <a16:creationId xmlns:a16="http://schemas.microsoft.com/office/drawing/2014/main" id="{C38475C0-F5F0-43DF-ADC1-997C191CA37C}"/>
              </a:ext>
            </a:extLst>
          </p:cNvPr>
          <p:cNvSpPr/>
          <p:nvPr userDrawn="1"/>
        </p:nvSpPr>
        <p:spPr>
          <a:xfrm>
            <a:off x="-6610" y="667670"/>
            <a:ext cx="12198610" cy="3381688"/>
          </a:xfrm>
          <a:prstGeom prst="rect">
            <a:avLst/>
          </a:prstGeom>
          <a:solidFill>
            <a:srgbClr val="C00000">
              <a:alpha val="27000"/>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389397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8762417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933538"/>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vl1pPr>
          </a:lstStyle>
          <a:p>
            <a:pPr lvl="0"/>
            <a:r>
              <a:rPr lang="en-US"/>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6"/>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7"/>
            </p:custDataLst>
          </p:nvPr>
        </p:nvSpPr>
        <p:spPr>
          <a:xfrm>
            <a:off x="554736" y="345611"/>
            <a:ext cx="11082528" cy="3847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2789897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1541460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07E36632-5062-4623-81E8-04271679581A}"/>
              </a:ext>
            </a:extLst>
          </p:cNvPr>
          <p:cNvSpPr txBox="1">
            <a:spLocks/>
          </p:cNvSpPr>
          <p:nvPr userDrawn="1"/>
        </p:nvSpPr>
        <p:spPr bwMode="ltGray">
          <a:xfrm>
            <a:off x="492920" y="184386"/>
            <a:ext cx="11215686" cy="803564"/>
          </a:xfrm>
          <a:prstGeom prst="roundRect">
            <a:avLst>
              <a:gd name="adj" fmla="val 22387"/>
            </a:avLst>
          </a:prstGeom>
          <a:gradFill>
            <a:gsLst>
              <a:gs pos="100000">
                <a:srgbClr val="FF671F"/>
              </a:gs>
              <a:gs pos="0">
                <a:srgbClr val="FF0000"/>
              </a:gs>
            </a:gsLst>
            <a:lin ang="0" scaled="0"/>
          </a:gradFill>
          <a:ln w="10795"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nchorCtr="0">
            <a:noAutofit/>
          </a:bodyPr>
          <a:lstStyle>
            <a:lvl1pPr algn="l" defTabSz="914400" rtl="0" eaLnBrk="1" latinLnBrk="0" hangingPunct="1">
              <a:lnSpc>
                <a:spcPct val="100000"/>
              </a:lnSpc>
              <a:spcBef>
                <a:spcPct val="0"/>
              </a:spcBef>
              <a:buNone/>
              <a:defRPr kumimoji="0" lang="en-US" sz="3200" b="1" i="0" u="none" strike="noStrike" kern="1200" cap="none" spc="0" normalizeH="0" baseline="0">
                <a:ln>
                  <a:noFill/>
                </a:ln>
                <a:solidFill>
                  <a:prstClr val="white"/>
                </a:solidFill>
                <a:effectLst/>
                <a:uLnTx/>
                <a:uFillTx/>
                <a:latin typeface="Calibri" panose="020F0502020204030204" pitchFamily="34" charset="0"/>
                <a:ea typeface="+mn-ea"/>
                <a:cs typeface="Calibri" panose="020F050202020403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1019745"/>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vl1pPr>
          </a:lstStyle>
          <a:p>
            <a:pPr lvl="0">
              <a:buNone/>
            </a:pPr>
            <a:r>
              <a:rPr lang="en-US"/>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6"/>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7"/>
            </p:custDataLst>
          </p:nvPr>
        </p:nvSpPr>
        <p:spPr>
          <a:xfrm>
            <a:off x="554736" y="220408"/>
            <a:ext cx="11082528" cy="731520"/>
          </a:xfrm>
          <a:prstGeom prst="rect">
            <a:avLst/>
          </a:prstGeom>
        </p:spPr>
        <p:txBody>
          <a:bodyPr vert="horz" wrap="square" lIns="0" tIns="0" rIns="0" bIns="0" rtlCol="0" anchor="ctr" anchorCtr="0">
            <a:noAutofit/>
          </a:bodyPr>
          <a:lstStyle>
            <a:lvl1pPr>
              <a:defRPr lang="en-US" dirty="0">
                <a:solidFill>
                  <a:schemeClr val="bg1"/>
                </a:solidFill>
              </a:defRPr>
            </a:lvl1pPr>
          </a:lstStyle>
          <a:p>
            <a:pPr lvl="0"/>
            <a:r>
              <a:rPr lang="en-US"/>
              <a:t>Click to edit Master title style</a:t>
            </a:r>
          </a:p>
        </p:txBody>
      </p:sp>
    </p:spTree>
    <p:extLst>
      <p:ext uri="{BB962C8B-B14F-4D97-AF65-F5344CB8AC3E}">
        <p14:creationId xmlns:p14="http://schemas.microsoft.com/office/powerpoint/2010/main" val="3929342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06102"/>
            <a:ext cx="10515600" cy="761307"/>
          </a:xfrm>
          <a:prstGeom prst="roundRect">
            <a:avLst>
              <a:gd name="adj" fmla="val 33826"/>
            </a:avLst>
          </a:prstGeom>
          <a:gradFill>
            <a:gsLst>
              <a:gs pos="100000">
                <a:srgbClr val="FF671F"/>
              </a:gs>
              <a:gs pos="0">
                <a:srgbClr val="FF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kumimoji="0" lang="en-US" sz="3200" b="1" i="0" u="none" strike="noStrike" cap="none" spc="0" normalizeH="0" baseline="0">
                <a:ln>
                  <a:noFill/>
                </a:ln>
                <a:solidFill>
                  <a:prstClr val="white"/>
                </a:solidFill>
                <a:effectLst/>
                <a:uLnTx/>
                <a:uFillTx/>
                <a:latin typeface="Calibri" panose="020F0502020204030204" pitchFamily="34" charset="0"/>
                <a:ea typeface="+mn-ea"/>
                <a:cs typeface="Calibri" panose="020F0502020204030204" pitchFamily="34" charset="0"/>
              </a:defRPr>
            </a:lvl1pPr>
          </a:lstStyle>
          <a:p>
            <a:pPr marL="0" marR="0" lvl="0" indent="0" fontAlgn="auto">
              <a:lnSpc>
                <a:spcPct val="100000"/>
              </a:lnSpc>
              <a:spcBef>
                <a:spcPts val="0"/>
              </a:spcBef>
              <a:spcAft>
                <a:spcPts val="0"/>
              </a:spcAft>
              <a:buClrTx/>
              <a:buSzTx/>
              <a:buFontTx/>
              <a:tabLst/>
            </a:pPr>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57E346-37CC-49E9-B8D8-CA6ED9DAA749}"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/25</a:t>
            </a:r>
          </a:p>
        </p:txBody>
      </p:sp>
    </p:spTree>
    <p:extLst>
      <p:ext uri="{BB962C8B-B14F-4D97-AF65-F5344CB8AC3E}">
        <p14:creationId xmlns:p14="http://schemas.microsoft.com/office/powerpoint/2010/main" val="16745931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2606119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769441"/>
          </a:xfrm>
          <a:prstGeom prst="rect">
            <a:avLst/>
          </a:prstGeom>
        </p:spPr>
        <p:txBody>
          <a:bodyPr vert="horz" anchor="t">
            <a:noAutofit/>
          </a:bodyPr>
          <a:lstStyle>
            <a:lvl1pPr rtl="0">
              <a:lnSpc>
                <a:spcPct val="100000"/>
              </a:lnSpc>
              <a:defRPr>
                <a:ln w="6350" cap="flat">
                  <a:noFill/>
                  <a:miter lim="800000"/>
                </a:ln>
              </a:defRPr>
            </a:lvl1pPr>
          </a:lstStyle>
          <a:p>
            <a:r>
              <a:rPr lang="en-US"/>
              <a:t>Click to edit Master title style</a:t>
            </a:r>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22958496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39476618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044280"/>
            <a:ext cx="5065776" cy="769441"/>
          </a:xfrm>
          <a:prstGeom prst="rect">
            <a:avLst/>
          </a:prstGeom>
        </p:spPr>
        <p:txBody>
          <a:bodyPr vert="horz" rIns="365760" anchor="ctr">
            <a:noAutofit/>
          </a:bodyPr>
          <a:lstStyle>
            <a:lvl1pPr rtl="0">
              <a:defRPr>
                <a:ln w="6350" cap="flat">
                  <a:noFill/>
                  <a:miter lim="800000"/>
                </a:ln>
              </a:defRPr>
            </a:lvl1pPr>
          </a:lstStyle>
          <a:p>
            <a:r>
              <a:rPr lang="en-US"/>
              <a:t>Click to edit Master title style</a:t>
            </a:r>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3712467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24583582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pic>
        <p:nvPicPr>
          <p:cNvPr id="12" name="Picture 11">
            <a:extLst>
              <a:ext uri="{FF2B5EF4-FFF2-40B4-BE49-F238E27FC236}">
                <a16:creationId xmlns:a16="http://schemas.microsoft.com/office/drawing/2014/main" id="{92D91BA2-8C6E-4C39-82C4-C8D6977634A8}"/>
              </a:ext>
            </a:extLst>
          </p:cNvPr>
          <p:cNvPicPr>
            <a:picLocks noChangeAspect="1"/>
          </p:cNvPicPr>
          <p:nvPr userDrawn="1"/>
        </p:nvPicPr>
        <p:blipFill>
          <a:blip r:embed="rId10"/>
          <a:stretch>
            <a:fillRect/>
          </a:stretch>
        </p:blipFill>
        <p:spPr>
          <a:xfrm>
            <a:off x="0" y="0"/>
            <a:ext cx="12192000" cy="6858000"/>
          </a:xfrm>
          <a:prstGeom prst="rect">
            <a:avLst/>
          </a:prstGeom>
        </p:spPr>
      </p:pic>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44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034013" y="3060131"/>
            <a:ext cx="6679932" cy="1354217"/>
          </a:xfrm>
        </p:spPr>
        <p:txBody>
          <a:bodyPr vert="horz" anchor="ctr" anchorCtr="0">
            <a:spAutoFit/>
          </a:bodyPr>
          <a:lstStyle>
            <a:lvl1pPr rtl="0">
              <a:lnSpc>
                <a:spcPct val="100000"/>
              </a:lnSpc>
              <a:defRPr sz="4400">
                <a:solidFill>
                  <a:schemeClr val="bg2"/>
                </a:solidFill>
              </a:defRPr>
            </a:lvl1pPr>
          </a:lstStyle>
          <a:p>
            <a:r>
              <a:rPr lang="en-US"/>
              <a:t>Click to edit Master title style</a:t>
            </a:r>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US"/>
              <a:t>Add tracker</a:t>
            </a:r>
          </a:p>
        </p:txBody>
      </p:sp>
      <p:cxnSp>
        <p:nvCxnSpPr>
          <p:cNvPr id="11" name="Straight Connector 10">
            <a:extLst>
              <a:ext uri="{FF2B5EF4-FFF2-40B4-BE49-F238E27FC236}">
                <a16:creationId xmlns:a16="http://schemas.microsoft.com/office/drawing/2014/main" id="{4F85F68B-5AD9-41ED-B05F-153BF3BB613F}"/>
              </a:ext>
            </a:extLst>
          </p:cNvPr>
          <p:cNvCxnSpPr/>
          <p:nvPr userDrawn="1"/>
        </p:nvCxnSpPr>
        <p:spPr>
          <a:xfrm>
            <a:off x="914400" y="5289464"/>
            <a:ext cx="3512457" cy="0"/>
          </a:xfrm>
          <a:prstGeom prst="line">
            <a:avLst/>
          </a:prstGeom>
          <a:ln w="1651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07A055AF-941C-43B5-BC0A-01DB0A55B267}"/>
              </a:ext>
            </a:extLst>
          </p:cNvPr>
          <p:cNvSpPr>
            <a:spLocks noGrp="1"/>
          </p:cNvSpPr>
          <p:nvPr>
            <p:ph type="body" sz="quarter" idx="11" hasCustomPrompt="1"/>
          </p:nvPr>
        </p:nvSpPr>
        <p:spPr>
          <a:xfrm>
            <a:off x="831851" y="2310871"/>
            <a:ext cx="3754664" cy="2852737"/>
          </a:xfrm>
        </p:spPr>
        <p:txBody>
          <a:bodyPr anchor="ctr" anchorCtr="0">
            <a:noAutofit/>
          </a:bodyPr>
          <a:lstStyle>
            <a:lvl1pPr>
              <a:defRPr sz="188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XX</a:t>
            </a:r>
          </a:p>
        </p:txBody>
      </p:sp>
    </p:spTree>
    <p:extLst>
      <p:ext uri="{BB962C8B-B14F-4D97-AF65-F5344CB8AC3E}">
        <p14:creationId xmlns:p14="http://schemas.microsoft.com/office/powerpoint/2010/main" val="3421513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36168054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34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56229"/>
            <a:ext cx="9180576" cy="523220"/>
          </a:xfrm>
          <a:prstGeom prst="rect">
            <a:avLst/>
          </a:prstGeom>
        </p:spPr>
        <p:txBody>
          <a:bodyPr vert="horz">
            <a:spAutoFit/>
          </a:bodyPr>
          <a:lstStyle>
            <a:lvl1pPr rtl="0">
              <a:lnSpc>
                <a:spcPct val="105000"/>
              </a:lnSpc>
              <a:defRPr sz="3400"/>
            </a:lvl1pPr>
          </a:lstStyle>
          <a:p>
            <a:r>
              <a:rPr lang="en-US"/>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quote source</a:t>
            </a:r>
          </a:p>
        </p:txBody>
      </p:sp>
      <p:sp>
        <p:nvSpPr>
          <p:cNvPr id="9" name="Slide Number">
            <a:extLst>
              <a:ext uri="{FF2B5EF4-FFF2-40B4-BE49-F238E27FC236}">
                <a16:creationId xmlns:a16="http://schemas.microsoft.com/office/drawing/2014/main" id="{FAEB6FCE-50CC-4F2B-A5B3-CB508EDFCD46}"/>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13619681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20499159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FBE3DD"/>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5"/>
            </p:custDataLst>
          </p:nvPr>
        </p:nvSpPr>
        <p:spPr>
          <a:xfrm>
            <a:off x="554736" y="2744369"/>
            <a:ext cx="2514600" cy="769441"/>
          </a:xfrm>
        </p:spPr>
        <p:txBody>
          <a:bodyPr vert="horz" wrap="square" lIns="0" tIns="0" rIns="0" bIns="0" rtlCol="0" anchor="b" anchorCtr="0">
            <a:noAutofit/>
          </a:bodyPr>
          <a:lstStyle>
            <a:lvl1pPr rtl="0">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6"/>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8"/>
            </p:custDataLst>
          </p:nvPr>
        </p:nvSpPr>
        <p:spPr>
          <a:xfrm>
            <a:off x="554735" y="41597"/>
            <a:ext cx="2514601"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pic>
        <p:nvPicPr>
          <p:cNvPr id="11" name="Graphic 10">
            <a:extLst>
              <a:ext uri="{FF2B5EF4-FFF2-40B4-BE49-F238E27FC236}">
                <a16:creationId xmlns:a16="http://schemas.microsoft.com/office/drawing/2014/main" id="{C12E3834-0FD3-4DA2-8DCF-C744F65A27E7}"/>
              </a:ext>
            </a:extLst>
          </p:cNvPr>
          <p:cNvPicPr>
            <a:picLocks noChangeAspect="1"/>
          </p:cNvPicPr>
          <p:nvPr userDrawn="1"/>
        </p:nvPicPr>
        <p:blipFill>
          <a:blip r:embed="rId12">
            <a:lum/>
            <a:extLst>
              <a:ext uri="{96DAC541-7B7A-43D3-8B79-37D633B846F1}">
                <asvg:svgBlip xmlns:asvg="http://schemas.microsoft.com/office/drawing/2016/SVG/main" r:embed="rId13"/>
              </a:ext>
            </a:extLst>
          </a:blip>
          <a:stretch>
            <a:fillRect/>
          </a:stretch>
        </p:blipFill>
        <p:spPr bwMode="ltGray">
          <a:xfrm>
            <a:off x="10157063" y="6385178"/>
            <a:ext cx="1127390" cy="247778"/>
          </a:xfrm>
          <a:prstGeom prst="rect">
            <a:avLst/>
          </a:prstGeom>
        </p:spPr>
      </p:pic>
    </p:spTree>
    <p:extLst>
      <p:ext uri="{BB962C8B-B14F-4D97-AF65-F5344CB8AC3E}">
        <p14:creationId xmlns:p14="http://schemas.microsoft.com/office/powerpoint/2010/main" val="6804188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28919277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FBE3DD"/>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5"/>
            </p:custDataLst>
          </p:nvPr>
        </p:nvSpPr>
        <p:spPr>
          <a:xfrm>
            <a:off x="554736" y="2744369"/>
            <a:ext cx="3465576" cy="769441"/>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6"/>
            </p:custDataLst>
          </p:nvPr>
        </p:nvSpPr>
        <p:spPr>
          <a:xfrm>
            <a:off x="554735" y="3659644"/>
            <a:ext cx="3465575" cy="246221"/>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8"/>
            </p:custDataLst>
          </p:nvPr>
        </p:nvSpPr>
        <p:spPr>
          <a:xfrm>
            <a:off x="554735" y="41597"/>
            <a:ext cx="3465577"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pic>
        <p:nvPicPr>
          <p:cNvPr id="11" name="Graphic 10">
            <a:extLst>
              <a:ext uri="{FF2B5EF4-FFF2-40B4-BE49-F238E27FC236}">
                <a16:creationId xmlns:a16="http://schemas.microsoft.com/office/drawing/2014/main" id="{68E398AF-77E5-4FE0-9F5C-A6F62210A48B}"/>
              </a:ext>
            </a:extLst>
          </p:cNvPr>
          <p:cNvPicPr>
            <a:picLocks noChangeAspect="1"/>
          </p:cNvPicPr>
          <p:nvPr userDrawn="1"/>
        </p:nvPicPr>
        <p:blipFill>
          <a:blip r:embed="rId12">
            <a:lum/>
            <a:extLst>
              <a:ext uri="{96DAC541-7B7A-43D3-8B79-37D633B846F1}">
                <asvg:svgBlip xmlns:asvg="http://schemas.microsoft.com/office/drawing/2016/SVG/main" r:embed="rId13"/>
              </a:ext>
            </a:extLst>
          </a:blip>
          <a:stretch>
            <a:fillRect/>
          </a:stretch>
        </p:blipFill>
        <p:spPr bwMode="ltGray">
          <a:xfrm>
            <a:off x="10157063" y="6385178"/>
            <a:ext cx="1127390" cy="247778"/>
          </a:xfrm>
          <a:prstGeom prst="rect">
            <a:avLst/>
          </a:prstGeom>
        </p:spPr>
      </p:pic>
    </p:spTree>
    <p:extLst>
      <p:ext uri="{BB962C8B-B14F-4D97-AF65-F5344CB8AC3E}">
        <p14:creationId xmlns:p14="http://schemas.microsoft.com/office/powerpoint/2010/main" val="13053336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2622348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FBE3DD"/>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5"/>
            </p:custDataLst>
          </p:nvPr>
        </p:nvSpPr>
        <p:spPr>
          <a:xfrm>
            <a:off x="554736" y="345611"/>
            <a:ext cx="5065776" cy="384721"/>
          </a:xfrm>
        </p:spPr>
        <p:txBody>
          <a:bodyPr vert="horz" anchor="ctr" anchorCtr="0"/>
          <a:lstStyle>
            <a:lvl1pPr rtl="0">
              <a:defRPr/>
            </a:lvl1pPr>
          </a:lstStyle>
          <a:p>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6"/>
            </p:custDataLst>
          </p:nvPr>
        </p:nvSpPr>
        <p:spPr>
          <a:xfrm>
            <a:off x="554736" y="933538"/>
            <a:ext cx="50657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pic>
        <p:nvPicPr>
          <p:cNvPr id="11" name="Graphic 10">
            <a:extLst>
              <a:ext uri="{FF2B5EF4-FFF2-40B4-BE49-F238E27FC236}">
                <a16:creationId xmlns:a16="http://schemas.microsoft.com/office/drawing/2014/main" id="{056B72EC-3D4D-4ABE-A72D-880E3C7CA5D3}"/>
              </a:ext>
            </a:extLst>
          </p:cNvPr>
          <p:cNvPicPr>
            <a:picLocks noChangeAspect="1"/>
          </p:cNvPicPr>
          <p:nvPr userDrawn="1"/>
        </p:nvPicPr>
        <p:blipFill>
          <a:blip r:embed="rId12">
            <a:lum/>
            <a:extLst>
              <a:ext uri="{96DAC541-7B7A-43D3-8B79-37D633B846F1}">
                <asvg:svgBlip xmlns:asvg="http://schemas.microsoft.com/office/drawing/2016/SVG/main" r:embed="rId13"/>
              </a:ext>
            </a:extLst>
          </a:blip>
          <a:stretch>
            <a:fillRect/>
          </a:stretch>
        </p:blipFill>
        <p:spPr bwMode="ltGray">
          <a:xfrm>
            <a:off x="10157063" y="6385178"/>
            <a:ext cx="1127390" cy="247778"/>
          </a:xfrm>
          <a:prstGeom prst="rect">
            <a:avLst/>
          </a:prstGeom>
        </p:spPr>
      </p:pic>
    </p:spTree>
    <p:extLst>
      <p:ext uri="{BB962C8B-B14F-4D97-AF65-F5344CB8AC3E}">
        <p14:creationId xmlns:p14="http://schemas.microsoft.com/office/powerpoint/2010/main" val="20820751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1344626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72" imgH="588" progId="TCLayout.ActiveDocument.1">
                  <p:embed/>
                </p:oleObj>
              </mc:Choice>
              <mc:Fallback>
                <p:oleObj name="think-cell Slide" r:id="rId10"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345611"/>
            <a:ext cx="6967728" cy="384721"/>
          </a:xfrm>
        </p:spPr>
        <p:txBody>
          <a:bodyPr vert="horz" anchor="ctr" anchorCtr="0"/>
          <a:lstStyle>
            <a:lvl1pPr rtl="0">
              <a:defRPr/>
            </a:lvl1pPr>
          </a:lstStyle>
          <a:p>
            <a:r>
              <a:rPr lang="en-US"/>
              <a:t>Click to edit Master title style</a:t>
            </a: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FBE3DD"/>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6"/>
            </p:custDataLst>
          </p:nvPr>
        </p:nvSpPr>
        <p:spPr>
          <a:xfrm>
            <a:off x="554736" y="933538"/>
            <a:ext cx="6967728"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7"/>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pic>
        <p:nvPicPr>
          <p:cNvPr id="11" name="Graphic 10">
            <a:extLst>
              <a:ext uri="{FF2B5EF4-FFF2-40B4-BE49-F238E27FC236}">
                <a16:creationId xmlns:a16="http://schemas.microsoft.com/office/drawing/2014/main" id="{486A84EA-A7DD-487F-B7A5-DE64EF4696B0}"/>
              </a:ext>
            </a:extLst>
          </p:cNvPr>
          <p:cNvPicPr>
            <a:picLocks noChangeAspect="1"/>
          </p:cNvPicPr>
          <p:nvPr userDrawn="1"/>
        </p:nvPicPr>
        <p:blipFill>
          <a:blip r:embed="rId12">
            <a:lum/>
            <a:extLst>
              <a:ext uri="{96DAC541-7B7A-43D3-8B79-37D633B846F1}">
                <asvg:svgBlip xmlns:asvg="http://schemas.microsoft.com/office/drawing/2016/SVG/main" r:embed="rId13"/>
              </a:ext>
            </a:extLst>
          </a:blip>
          <a:stretch>
            <a:fillRect/>
          </a:stretch>
        </p:blipFill>
        <p:spPr bwMode="ltGray">
          <a:xfrm>
            <a:off x="10157063" y="6385178"/>
            <a:ext cx="1127390" cy="247778"/>
          </a:xfrm>
          <a:prstGeom prst="rect">
            <a:avLst/>
          </a:prstGeom>
        </p:spPr>
      </p:pic>
    </p:spTree>
    <p:extLst>
      <p:ext uri="{BB962C8B-B14F-4D97-AF65-F5344CB8AC3E}">
        <p14:creationId xmlns:p14="http://schemas.microsoft.com/office/powerpoint/2010/main" val="188732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273248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FBE3DD"/>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5"/>
            </p:custDataLst>
          </p:nvPr>
        </p:nvSpPr>
        <p:spPr>
          <a:xfrm>
            <a:off x="554736" y="345611"/>
            <a:ext cx="7918704" cy="384721"/>
          </a:xfrm>
        </p:spPr>
        <p:txBody>
          <a:bodyPr vert="horz" anchor="ctr" anchorCtr="0"/>
          <a:lstStyle>
            <a:lvl1pPr rtl="0">
              <a:defRPr/>
            </a:lvl1pPr>
          </a:lstStyle>
          <a:p>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6"/>
            </p:custDataLst>
          </p:nvPr>
        </p:nvSpPr>
        <p:spPr>
          <a:xfrm>
            <a:off x="554736" y="933538"/>
            <a:ext cx="7918704" cy="246221"/>
          </a:xfrm>
          <a:prstGeom prst="rect">
            <a:avLst/>
          </a:prstGeom>
        </p:spPr>
        <p:txBody>
          <a:bodyPr wrap="square">
            <a:spAutoFit/>
          </a:bodyPr>
          <a:lstStyle>
            <a:lvl1pPr marL="0" indent="0" algn="l" rtl="0">
              <a:buNone/>
              <a:defRPr sz="1600" b="0" u="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pic>
        <p:nvPicPr>
          <p:cNvPr id="11" name="Graphic 10">
            <a:extLst>
              <a:ext uri="{FF2B5EF4-FFF2-40B4-BE49-F238E27FC236}">
                <a16:creationId xmlns:a16="http://schemas.microsoft.com/office/drawing/2014/main" id="{9600825C-A040-4E44-8953-825A82AD5430}"/>
              </a:ext>
            </a:extLst>
          </p:cNvPr>
          <p:cNvPicPr>
            <a:picLocks noChangeAspect="1"/>
          </p:cNvPicPr>
          <p:nvPr userDrawn="1"/>
        </p:nvPicPr>
        <p:blipFill>
          <a:blip r:embed="rId12">
            <a:lum/>
            <a:extLst>
              <a:ext uri="{96DAC541-7B7A-43D3-8B79-37D633B846F1}">
                <asvg:svgBlip xmlns:asvg="http://schemas.microsoft.com/office/drawing/2016/SVG/main" r:embed="rId13"/>
              </a:ext>
            </a:extLst>
          </a:blip>
          <a:stretch>
            <a:fillRect/>
          </a:stretch>
        </p:blipFill>
        <p:spPr bwMode="ltGray">
          <a:xfrm>
            <a:off x="10157063" y="6385178"/>
            <a:ext cx="1127390" cy="247778"/>
          </a:xfrm>
          <a:prstGeom prst="rect">
            <a:avLst/>
          </a:prstGeom>
        </p:spPr>
      </p:pic>
    </p:spTree>
    <p:extLst>
      <p:ext uri="{BB962C8B-B14F-4D97-AF65-F5344CB8AC3E}">
        <p14:creationId xmlns:p14="http://schemas.microsoft.com/office/powerpoint/2010/main" val="29301177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2492145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4"/>
            </p:custDataLst>
          </p:nvPr>
        </p:nvSpPr>
        <p:spPr>
          <a:xfrm>
            <a:off x="554736" y="556932"/>
            <a:ext cx="11082528" cy="384721"/>
          </a:xfrm>
        </p:spPr>
        <p:txBody>
          <a:bodyPr vert="horz">
            <a:spAutoFit/>
          </a:bodyPr>
          <a:lstStyle>
            <a:lvl1pPr rtl="0">
              <a:defRPr/>
            </a:lvl1pPr>
          </a:lstStyle>
          <a:p>
            <a:r>
              <a:rPr lang="en-US"/>
              <a:t>Click to edit Master title style</a:t>
            </a:r>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pic>
        <p:nvPicPr>
          <p:cNvPr id="14" name="Graphic 13">
            <a:extLst>
              <a:ext uri="{FF2B5EF4-FFF2-40B4-BE49-F238E27FC236}">
                <a16:creationId xmlns:a16="http://schemas.microsoft.com/office/drawing/2014/main" id="{ECCB5098-03C0-4738-925B-3B46081AE732}"/>
              </a:ext>
            </a:extLst>
          </p:cNvPr>
          <p:cNvPicPr>
            <a:picLocks noChangeAspect="1"/>
          </p:cNvPicPr>
          <p:nvPr userDrawn="1"/>
        </p:nvPicPr>
        <p:blipFill>
          <a:blip r:embed="rId10">
            <a:lum/>
            <a:extLst>
              <a:ext uri="{96DAC541-7B7A-43D3-8B79-37D633B846F1}">
                <asvg:svgBlip xmlns:asvg="http://schemas.microsoft.com/office/drawing/2016/SVG/main" r:embed="rId11"/>
              </a:ext>
            </a:extLst>
          </a:blip>
          <a:stretch>
            <a:fillRect/>
          </a:stretch>
        </p:blipFill>
        <p:spPr bwMode="ltGray">
          <a:xfrm>
            <a:off x="10157063" y="6385178"/>
            <a:ext cx="1127390" cy="247778"/>
          </a:xfrm>
          <a:prstGeom prst="rect">
            <a:avLst/>
          </a:prstGeom>
        </p:spPr>
      </p:pic>
    </p:spTree>
    <p:extLst>
      <p:ext uri="{BB962C8B-B14F-4D97-AF65-F5344CB8AC3E}">
        <p14:creationId xmlns:p14="http://schemas.microsoft.com/office/powerpoint/2010/main" val="3530900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F2DD53-6A61-4902-A020-25EFCCA5EBE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445256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2699640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pic>
        <p:nvPicPr>
          <p:cNvPr id="6" name="Graphic 5">
            <a:extLst>
              <a:ext uri="{FF2B5EF4-FFF2-40B4-BE49-F238E27FC236}">
                <a16:creationId xmlns:a16="http://schemas.microsoft.com/office/drawing/2014/main" id="{1C166C02-2E97-4226-9F01-88326758F090}"/>
              </a:ext>
            </a:extLst>
          </p:cNvPr>
          <p:cNvPicPr>
            <a:picLocks noChangeAspect="1"/>
          </p:cNvPicPr>
          <p:nvPr userDrawn="1"/>
        </p:nvPicPr>
        <p:blipFill>
          <a:blip r:embed="rId8">
            <a:lum/>
            <a:extLst>
              <a:ext uri="{96DAC541-7B7A-43D3-8B79-37D633B846F1}">
                <asvg:svgBlip xmlns:asvg="http://schemas.microsoft.com/office/drawing/2016/SVG/main" r:embed="rId9"/>
              </a:ext>
            </a:extLst>
          </a:blip>
          <a:stretch>
            <a:fillRect/>
          </a:stretch>
        </p:blipFill>
        <p:spPr bwMode="ltGray">
          <a:xfrm>
            <a:off x="10157063" y="6385178"/>
            <a:ext cx="1127390" cy="247778"/>
          </a:xfrm>
          <a:prstGeom prst="rect">
            <a:avLst/>
          </a:prstGeom>
        </p:spPr>
      </p:pic>
    </p:spTree>
    <p:extLst>
      <p:ext uri="{BB962C8B-B14F-4D97-AF65-F5344CB8AC3E}">
        <p14:creationId xmlns:p14="http://schemas.microsoft.com/office/powerpoint/2010/main" val="33879772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668931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pic>
        <p:nvPicPr>
          <p:cNvPr id="5" name="Graphic 4">
            <a:extLst>
              <a:ext uri="{FF2B5EF4-FFF2-40B4-BE49-F238E27FC236}">
                <a16:creationId xmlns:a16="http://schemas.microsoft.com/office/drawing/2014/main" id="{7935E5F4-E0DF-44AB-A95E-11FD6DC06023}"/>
              </a:ext>
            </a:extLst>
          </p:cNvPr>
          <p:cNvPicPr>
            <a:picLocks noChangeAspect="1"/>
          </p:cNvPicPr>
          <p:nvPr userDrawn="1"/>
        </p:nvPicPr>
        <p:blipFill>
          <a:blip r:embed="rId6">
            <a:lum/>
            <a:extLst>
              <a:ext uri="{96DAC541-7B7A-43D3-8B79-37D633B846F1}">
                <asvg:svgBlip xmlns:asvg="http://schemas.microsoft.com/office/drawing/2016/SVG/main" r:embed="rId7"/>
              </a:ext>
            </a:extLst>
          </a:blip>
          <a:stretch>
            <a:fillRect/>
          </a:stretch>
        </p:blipFill>
        <p:spPr bwMode="ltGray">
          <a:xfrm>
            <a:off x="4113251" y="2993231"/>
            <a:ext cx="3965498" cy="871538"/>
          </a:xfrm>
          <a:prstGeom prst="rect">
            <a:avLst/>
          </a:prstGeom>
        </p:spPr>
      </p:pic>
    </p:spTree>
    <p:extLst>
      <p:ext uri="{BB962C8B-B14F-4D97-AF65-F5344CB8AC3E}">
        <p14:creationId xmlns:p14="http://schemas.microsoft.com/office/powerpoint/2010/main" val="14495533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1448364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13" name="2. Slide Title">
            <a:extLst>
              <a:ext uri="{FF2B5EF4-FFF2-40B4-BE49-F238E27FC236}">
                <a16:creationId xmlns:a16="http://schemas.microsoft.com/office/drawing/2014/main" id="{5C829ED6-90BF-4B02-AD53-C2B66EC5467C}"/>
              </a:ext>
            </a:extLst>
          </p:cNvPr>
          <p:cNvSpPr>
            <a:spLocks noGrp="1"/>
          </p:cNvSpPr>
          <p:nvPr>
            <p:ph type="title"/>
            <p:custDataLst>
              <p:tags r:id="rId3"/>
            </p:custDataLst>
          </p:nvPr>
        </p:nvSpPr>
        <p:spPr>
          <a:xfrm>
            <a:off x="554736" y="345611"/>
            <a:ext cx="11082528" cy="384721"/>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lvl1pPr>
              <a:defRPr lang="en-US" dirty="0"/>
            </a:lvl1pPr>
          </a:lstStyle>
          <a:p>
            <a:pPr lvl="0"/>
            <a:r>
              <a:rPr lang="en-US"/>
              <a:t>Click to edit Master title style</a:t>
            </a:r>
          </a:p>
        </p:txBody>
      </p:sp>
      <p:sp>
        <p:nvSpPr>
          <p:cNvPr id="12" name="3. Subtitle">
            <a:extLst>
              <a:ext uri="{FF2B5EF4-FFF2-40B4-BE49-F238E27FC236}">
                <a16:creationId xmlns:a16="http://schemas.microsoft.com/office/drawing/2014/main" id="{0F8ABF34-9C24-45F4-B9AE-EDBE37FAC548}"/>
              </a:ext>
            </a:extLst>
          </p:cNvPr>
          <p:cNvSpPr>
            <a:spLocks noGrp="1"/>
          </p:cNvSpPr>
          <p:nvPr>
            <p:ph type="subTitle" idx="1"/>
            <p:custDataLst>
              <p:tags r:id="rId4"/>
            </p:custDataLst>
          </p:nvPr>
        </p:nvSpPr>
        <p:spPr>
          <a:xfrm>
            <a:off x="554736" y="933538"/>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vl1pPr>
          </a:lstStyle>
          <a:p>
            <a:pPr lvl="0"/>
            <a:r>
              <a:rPr lang="en-US"/>
              <a:t>Click to edit Master subtitle style</a:t>
            </a:r>
          </a:p>
        </p:txBody>
      </p:sp>
      <p:sp>
        <p:nvSpPr>
          <p:cNvPr id="15" name="Slide Number">
            <a:extLst>
              <a:ext uri="{FF2B5EF4-FFF2-40B4-BE49-F238E27FC236}">
                <a16:creationId xmlns:a16="http://schemas.microsoft.com/office/drawing/2014/main" id="{E4920261-0593-4AC5-992E-73B8CB0A1C71}"/>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6"/>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1" name="1. On-page tracker">
            <a:extLst>
              <a:ext uri="{FF2B5EF4-FFF2-40B4-BE49-F238E27FC236}">
                <a16:creationId xmlns:a16="http://schemas.microsoft.com/office/drawing/2014/main" id="{0364ABB4-AE33-4DE9-A20C-DBDBFEC0CA11}"/>
              </a:ext>
            </a:extLst>
          </p:cNvPr>
          <p:cNvSpPr>
            <a:spLocks noGrp="1"/>
          </p:cNvSpPr>
          <p:nvPr>
            <p:ph type="body" sz="quarter" idx="10" hasCustomPrompt="1"/>
            <p:custDataLst>
              <p:tags r:id="rId7"/>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21055563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rast 1/2">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17EEF9-3DB9-4A02-BE2D-DE37DFD2B16E}"/>
              </a:ext>
            </a:extLst>
          </p:cNvPr>
          <p:cNvGraphicFramePr>
            <a:graphicFrameLocks noChangeAspect="1"/>
          </p:cNvGraphicFramePr>
          <p:nvPr userDrawn="1">
            <p:custDataLst>
              <p:tags r:id="rId1"/>
            </p:custDataLst>
            <p:extLst>
              <p:ext uri="{D42A27DB-BD31-4B8C-83A1-F6EECF244321}">
                <p14:modId xmlns:p14="http://schemas.microsoft.com/office/powerpoint/2010/main" val="37134734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92" imgH="591" progId="TCLayout.ActiveDocument.1">
                  <p:embed/>
                </p:oleObj>
              </mc:Choice>
              <mc:Fallback>
                <p:oleObj name="think-cell Slide" r:id="rId10" imgW="592" imgH="591" progId="TCLayout.ActiveDocument.1">
                  <p:embed/>
                  <p:pic>
                    <p:nvPicPr>
                      <p:cNvPr id="3" name="Object 2" hidden="1">
                        <a:extLst>
                          <a:ext uri="{FF2B5EF4-FFF2-40B4-BE49-F238E27FC236}">
                            <a16:creationId xmlns:a16="http://schemas.microsoft.com/office/drawing/2014/main" id="{CF17EEF9-3DB9-4A02-BE2D-DE37DFD2B16E}"/>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F6D83EC-F243-46BA-8827-531E63D39DA3}"/>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5"/>
            </p:custDataLst>
          </p:nvPr>
        </p:nvSpPr>
        <p:spPr>
          <a:xfrm>
            <a:off x="554736" y="345611"/>
            <a:ext cx="5065776" cy="384721"/>
          </a:xfrm>
        </p:spPr>
        <p:txBody>
          <a:bodyPr vert="horz" anchor="ctr" anchorCtr="0"/>
          <a:lstStyle>
            <a:lvl1pPr rtl="0">
              <a:defRPr>
                <a:solidFill>
                  <a:schemeClr val="bg2"/>
                </a:solidFill>
              </a:defRPr>
            </a:lvl1pPr>
          </a:lstStyle>
          <a:p>
            <a:r>
              <a:rPr lang="en-US"/>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6"/>
            </p:custDataLst>
          </p:nvPr>
        </p:nvSpPr>
        <p:spPr>
          <a:xfrm>
            <a:off x="554736" y="933538"/>
            <a:ext cx="5065776" cy="246221"/>
          </a:xfrm>
          <a:prstGeom prst="rect">
            <a:avLst/>
          </a:prstGeom>
        </p:spPr>
        <p:txBody>
          <a:bodyPr wrap="square">
            <a:spAutoFit/>
          </a:bodyPr>
          <a:lstStyle>
            <a:lvl1pPr marL="0" indent="0" algn="l" rtl="0">
              <a:buNone/>
              <a:defRPr sz="1600" b="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A6404B0A-A2B8-4CC0-AACE-22B9A9D22DC4}"/>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US"/>
              <a:t>Add tracker</a:t>
            </a:r>
          </a:p>
        </p:txBody>
      </p:sp>
      <p:pic>
        <p:nvPicPr>
          <p:cNvPr id="11" name="Graphic 10">
            <a:extLst>
              <a:ext uri="{FF2B5EF4-FFF2-40B4-BE49-F238E27FC236}">
                <a16:creationId xmlns:a16="http://schemas.microsoft.com/office/drawing/2014/main" id="{9EABFFC1-B9EA-4B31-906F-B6521A6C4EE1}"/>
              </a:ext>
            </a:extLst>
          </p:cNvPr>
          <p:cNvPicPr>
            <a:picLocks noChangeAspect="1"/>
          </p:cNvPicPr>
          <p:nvPr userDrawn="1"/>
        </p:nvPicPr>
        <p:blipFill>
          <a:blip r:embed="rId12">
            <a:lum bright="100000"/>
            <a:extLst>
              <a:ext uri="{96DAC541-7B7A-43D3-8B79-37D633B846F1}">
                <asvg:svgBlip xmlns:asvg="http://schemas.microsoft.com/office/drawing/2016/SVG/main" r:embed="rId13"/>
              </a:ext>
            </a:extLst>
          </a:blip>
          <a:stretch>
            <a:fillRect/>
          </a:stretch>
        </p:blipFill>
        <p:spPr bwMode="ltGray">
          <a:xfrm>
            <a:off x="10157063" y="6385178"/>
            <a:ext cx="1127390" cy="247778"/>
          </a:xfrm>
          <a:prstGeom prst="rect">
            <a:avLst/>
          </a:prstGeom>
        </p:spPr>
      </p:pic>
    </p:spTree>
    <p:extLst>
      <p:ext uri="{BB962C8B-B14F-4D97-AF65-F5344CB8AC3E}">
        <p14:creationId xmlns:p14="http://schemas.microsoft.com/office/powerpoint/2010/main" val="3742908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Reverse 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1"/>
            </p:custDataLst>
            <p:extLst>
              <p:ext uri="{D42A27DB-BD31-4B8C-83A1-F6EECF244321}">
                <p14:modId xmlns:p14="http://schemas.microsoft.com/office/powerpoint/2010/main" val="5373260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73" imgH="473" progId="TCLayout.ActiveDocument.1">
                  <p:embed/>
                </p:oleObj>
              </mc:Choice>
              <mc:Fallback>
                <p:oleObj name="think-cell Slide" r:id="rId10"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05418DB-2F6D-4E1E-889F-DE7C7630E9DF}"/>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3"/>
            </p:custDataLst>
          </p:nvPr>
        </p:nvSpPr>
        <p:spPr bwMode="ltGray">
          <a:xfrm>
            <a:off x="0"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9768EECA-1A03-46B2-B9BB-3C455A3710A4}"/>
              </a:ext>
            </a:extLst>
          </p:cNvPr>
          <p:cNvSpPr>
            <a:spLocks noGrp="1"/>
          </p:cNvSpPr>
          <p:nvPr>
            <p:ph type="body" sz="quarter" idx="10" hasCustomPrompt="1"/>
            <p:custDataLst>
              <p:tags r:id="rId6"/>
            </p:custDataLst>
          </p:nvPr>
        </p:nvSpPr>
        <p:spPr>
          <a:xfrm>
            <a:off x="554735" y="41597"/>
            <a:ext cx="2514600" cy="123111"/>
          </a:xfrm>
          <a:prstGeom prst="rect">
            <a:avLst/>
          </a:prstGeom>
          <a:ln w="6350">
            <a:noFill/>
            <a:miter lim="800000"/>
          </a:ln>
        </p:spPr>
        <p:txBody>
          <a:bodyPr vert="horz" wrap="square" lIns="0" tIns="0" rIns="0" bIns="0" rtlCol="0">
            <a:noAutofit/>
          </a:bodyPr>
          <a:lstStyle>
            <a:lvl1pPr rtl="0">
              <a:defRPr lang="en-US" sz="800" b="0" dirty="0">
                <a:solidFill>
                  <a:schemeClr val="tx1"/>
                </a:solidFill>
                <a:cs typeface="+mn-cs"/>
              </a:defRPr>
            </a:lvl1pPr>
          </a:lstStyle>
          <a:p>
            <a:pPr lvl="0">
              <a:buNone/>
            </a:pPr>
            <a:r>
              <a:rPr lang="en-US"/>
              <a:t>Add tracker</a:t>
            </a:r>
          </a:p>
        </p:txBody>
      </p:sp>
      <p:sp>
        <p:nvSpPr>
          <p:cNvPr id="11" name="2. Slide Title">
            <a:extLst>
              <a:ext uri="{FF2B5EF4-FFF2-40B4-BE49-F238E27FC236}">
                <a16:creationId xmlns:a16="http://schemas.microsoft.com/office/drawing/2014/main" id="{201E918A-7ADD-4595-9E5C-36C3D305CA4A}"/>
              </a:ext>
            </a:extLst>
          </p:cNvPr>
          <p:cNvSpPr>
            <a:spLocks noGrp="1"/>
          </p:cNvSpPr>
          <p:nvPr>
            <p:ph type="title"/>
            <p:custDataLst>
              <p:tags r:id="rId7"/>
            </p:custDataLst>
          </p:nvPr>
        </p:nvSpPr>
        <p:spPr>
          <a:xfrm>
            <a:off x="554736" y="2744369"/>
            <a:ext cx="2514600" cy="769441"/>
          </a:xfrm>
        </p:spPr>
        <p:txBody>
          <a:bodyPr vert="horz" anchor="b">
            <a:noAutofit/>
          </a:bodyPr>
          <a:lstStyle>
            <a:lvl1pPr rtl="0">
              <a:defRPr>
                <a:solidFill>
                  <a:schemeClr val="tx1"/>
                </a:solidFill>
              </a:defRPr>
            </a:lvl1pPr>
          </a:lstStyle>
          <a:p>
            <a:r>
              <a:rPr lang="en-US"/>
              <a:t>Click to edit Master title</a:t>
            </a:r>
          </a:p>
        </p:txBody>
      </p:sp>
      <p:sp>
        <p:nvSpPr>
          <p:cNvPr id="12" name="3. Subtitle">
            <a:extLst>
              <a:ext uri="{FF2B5EF4-FFF2-40B4-BE49-F238E27FC236}">
                <a16:creationId xmlns:a16="http://schemas.microsoft.com/office/drawing/2014/main" id="{A0895B2F-2F72-4935-BC7F-BEA280D6C542}"/>
              </a:ext>
            </a:extLst>
          </p:cNvPr>
          <p:cNvSpPr>
            <a:spLocks noGrp="1"/>
          </p:cNvSpPr>
          <p:nvPr>
            <p:ph type="subTitle" idx="1"/>
            <p:custDataLst>
              <p:tags r:id="rId8"/>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13" name="Graphic 12">
            <a:extLst>
              <a:ext uri="{FF2B5EF4-FFF2-40B4-BE49-F238E27FC236}">
                <a16:creationId xmlns:a16="http://schemas.microsoft.com/office/drawing/2014/main" id="{8E2ED065-559A-4FF2-B22A-E71850F2A7EC}"/>
              </a:ext>
            </a:extLst>
          </p:cNvPr>
          <p:cNvPicPr>
            <a:picLocks noChangeAspect="1"/>
          </p:cNvPicPr>
          <p:nvPr userDrawn="1"/>
        </p:nvPicPr>
        <p:blipFill>
          <a:blip r:embed="rId12">
            <a:lum/>
            <a:extLst>
              <a:ext uri="{96DAC541-7B7A-43D3-8B79-37D633B846F1}">
                <asvg:svgBlip xmlns:asvg="http://schemas.microsoft.com/office/drawing/2016/SVG/main" r:embed="rId13"/>
              </a:ext>
            </a:extLst>
          </a:blip>
          <a:stretch>
            <a:fillRect/>
          </a:stretch>
        </p:blipFill>
        <p:spPr bwMode="ltGray">
          <a:xfrm>
            <a:off x="10157063" y="6385178"/>
            <a:ext cx="1127390" cy="247778"/>
          </a:xfrm>
          <a:prstGeom prst="rect">
            <a:avLst/>
          </a:prstGeom>
        </p:spPr>
      </p:pic>
    </p:spTree>
    <p:extLst>
      <p:ext uri="{BB962C8B-B14F-4D97-AF65-F5344CB8AC3E}">
        <p14:creationId xmlns:p14="http://schemas.microsoft.com/office/powerpoint/2010/main" val="9240561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1448364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13" name="2. Slide Title">
            <a:extLst>
              <a:ext uri="{FF2B5EF4-FFF2-40B4-BE49-F238E27FC236}">
                <a16:creationId xmlns:a16="http://schemas.microsoft.com/office/drawing/2014/main" id="{5C829ED6-90BF-4B02-AD53-C2B66EC5467C}"/>
              </a:ext>
            </a:extLst>
          </p:cNvPr>
          <p:cNvSpPr>
            <a:spLocks noGrp="1"/>
          </p:cNvSpPr>
          <p:nvPr>
            <p:ph type="title"/>
            <p:custDataLst>
              <p:tags r:id="rId3"/>
            </p:custDataLst>
          </p:nvPr>
        </p:nvSpPr>
        <p:spPr>
          <a:xfrm>
            <a:off x="554736" y="172212"/>
            <a:ext cx="11082528" cy="731520"/>
          </a:xfrm>
        </p:spPr>
        <p:txBody>
          <a:bodyPr vert="horz" wrap="square" lIns="0" tIns="0" rIns="0" bIns="0" rtlCol="0" anchor="ctr" anchorCtr="0">
            <a:noAutofit/>
          </a:bodyPr>
          <a:lstStyle>
            <a:lvl1pPr>
              <a:defRPr lang="en-US" dirty="0"/>
            </a:lvl1pPr>
          </a:lstStyle>
          <a:p>
            <a:pPr lvl="0"/>
            <a:r>
              <a:rPr lang="en-US"/>
              <a:t>Click to edit Master title style</a:t>
            </a:r>
          </a:p>
        </p:txBody>
      </p:sp>
      <p:sp>
        <p:nvSpPr>
          <p:cNvPr id="12" name="3. Subtitle">
            <a:extLst>
              <a:ext uri="{FF2B5EF4-FFF2-40B4-BE49-F238E27FC236}">
                <a16:creationId xmlns:a16="http://schemas.microsoft.com/office/drawing/2014/main" id="{0F8ABF34-9C24-45F4-B9AE-EDBE37FAC548}"/>
              </a:ext>
            </a:extLst>
          </p:cNvPr>
          <p:cNvSpPr>
            <a:spLocks noGrp="1"/>
          </p:cNvSpPr>
          <p:nvPr>
            <p:ph type="subTitle" idx="1"/>
            <p:custDataLst>
              <p:tags r:id="rId4"/>
            </p:custDataLst>
          </p:nvPr>
        </p:nvSpPr>
        <p:spPr>
          <a:xfrm>
            <a:off x="554736" y="1123777"/>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vl1pPr>
          </a:lstStyle>
          <a:p>
            <a:pPr lvl="0">
              <a:buNone/>
            </a:pPr>
            <a:r>
              <a:rPr lang="en-US"/>
              <a:t>Click to edit Master subtitle style</a:t>
            </a:r>
          </a:p>
        </p:txBody>
      </p:sp>
      <p:sp>
        <p:nvSpPr>
          <p:cNvPr id="15" name="Slide Number">
            <a:extLst>
              <a:ext uri="{FF2B5EF4-FFF2-40B4-BE49-F238E27FC236}">
                <a16:creationId xmlns:a16="http://schemas.microsoft.com/office/drawing/2014/main" id="{E4920261-0593-4AC5-992E-73B8CB0A1C71}"/>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6"/>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1" name="1. On-page tracker">
            <a:extLst>
              <a:ext uri="{FF2B5EF4-FFF2-40B4-BE49-F238E27FC236}">
                <a16:creationId xmlns:a16="http://schemas.microsoft.com/office/drawing/2014/main" id="{0364ABB4-AE33-4DE9-A20C-DBDBFEC0CA11}"/>
              </a:ext>
            </a:extLst>
          </p:cNvPr>
          <p:cNvSpPr>
            <a:spLocks noGrp="1"/>
          </p:cNvSpPr>
          <p:nvPr>
            <p:ph type="body" sz="quarter" idx="10" hasCustomPrompt="1"/>
            <p:custDataLst>
              <p:tags r:id="rId7"/>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a:t>Add tracker</a:t>
            </a:r>
          </a:p>
        </p:txBody>
      </p:sp>
      <p:cxnSp>
        <p:nvCxnSpPr>
          <p:cNvPr id="10" name="Straight Connector 9">
            <a:extLst>
              <a:ext uri="{FF2B5EF4-FFF2-40B4-BE49-F238E27FC236}">
                <a16:creationId xmlns:a16="http://schemas.microsoft.com/office/drawing/2014/main" id="{627C3447-804A-4ADB-BA29-D1CD7BA98857}"/>
              </a:ext>
            </a:extLst>
          </p:cNvPr>
          <p:cNvCxnSpPr>
            <a:cxnSpLocks/>
          </p:cNvCxnSpPr>
          <p:nvPr userDrawn="1"/>
        </p:nvCxnSpPr>
        <p:spPr bwMode="ltGray">
          <a:xfrm>
            <a:off x="588604" y="1017327"/>
            <a:ext cx="3084394" cy="0"/>
          </a:xfrm>
          <a:prstGeom prst="line">
            <a:avLst/>
          </a:prstGeom>
          <a:ln w="165100" cap="rnd">
            <a:solidFill>
              <a:schemeClr val="accent4"/>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010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80"/>
          <p:cNvSpPr>
            <a:spLocks noGrp="1" noChangeArrowheads="1"/>
          </p:cNvSpPr>
          <p:nvPr>
            <p:ph type="sldNum" sz="quarter" idx="10"/>
            <p:custDataLst>
              <p:tags r:id="rId1"/>
            </p:custDataLst>
          </p:nvPr>
        </p:nvSpPr>
        <p:spPr>
          <a:ln/>
        </p:spPr>
        <p:txBody>
          <a:bodyPr/>
          <a:lstStyle>
            <a:lvl1pPr>
              <a:defRPr lang="en-GB" sz="2041" b="0" kern="1200">
                <a:solidFill>
                  <a:srgbClr val="AAAAAA"/>
                </a:solidFill>
                <a:latin typeface="Calibri" panose="020F0502020204030204" pitchFamily="34" charset="0"/>
                <a:ea typeface="+mn-ea"/>
                <a:cs typeface="Calibri" panose="020F0502020204030204" pitchFamily="34" charset="0"/>
              </a:defRPr>
            </a:lvl1pPr>
          </a:lstStyle>
          <a:p>
            <a:pPr defTabSz="933003">
              <a:defRPr/>
            </a:pPr>
            <a:fld id="{E271AAED-6163-4724-AD23-2EB3F0C94845}" type="slidenum">
              <a:rPr lang="en-US" b="1" smtClean="0"/>
              <a:pPr defTabSz="933003">
                <a:defRPr/>
              </a:pPr>
              <a:t>‹#›</a:t>
            </a:fld>
            <a:r>
              <a:rPr lang="en-US"/>
              <a:t> </a:t>
            </a:r>
          </a:p>
        </p:txBody>
      </p:sp>
    </p:spTree>
    <p:extLst>
      <p:ext uri="{BB962C8B-B14F-4D97-AF65-F5344CB8AC3E}">
        <p14:creationId xmlns:p14="http://schemas.microsoft.com/office/powerpoint/2010/main" val="2168343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980661"/>
            <a:ext cx="5181600" cy="5196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980661"/>
            <a:ext cx="5181600" cy="5196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BB11843-7EBF-45A1-939C-F7878282CBC5}"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94061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628788"/>
          </a:xfrm>
        </p:spPr>
        <p:txBody>
          <a:bodyPr/>
          <a:lstStyle/>
          <a:p>
            <a:r>
              <a:rPr lang="en-US"/>
              <a:t>Click to edit Master title style</a:t>
            </a:r>
          </a:p>
        </p:txBody>
      </p:sp>
      <p:sp>
        <p:nvSpPr>
          <p:cNvPr id="3" name="Text Placeholder 2"/>
          <p:cNvSpPr>
            <a:spLocks noGrp="1"/>
          </p:cNvSpPr>
          <p:nvPr>
            <p:ph type="body" idx="1"/>
          </p:nvPr>
        </p:nvSpPr>
        <p:spPr>
          <a:xfrm>
            <a:off x="839788" y="1071559"/>
            <a:ext cx="5157787" cy="657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1781792"/>
            <a:ext cx="5157787" cy="4407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071559"/>
            <a:ext cx="5183188" cy="657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781792"/>
            <a:ext cx="5183188" cy="4407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20B6A3F-4B5F-4E10-85D8-0D1FE438186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41512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D29E6F-BCF7-4E92-BB84-EA10F4C31CC0}"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56636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608346-1A23-4142-8C04-8BCB378159FD}"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83252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C6B13C-E68C-4F5E-8E12-BE670B8FD657}"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94831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F69BD9-1C37-487D-B2A3-7A8CAEFF93DE}"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98675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tags" Target="../tags/tag10.xml"/><Relationship Id="rId39" Type="http://schemas.openxmlformats.org/officeDocument/2006/relationships/tags" Target="../tags/tag23.xml"/><Relationship Id="rId21" Type="http://schemas.openxmlformats.org/officeDocument/2006/relationships/slideLayout" Target="../slideLayouts/slideLayout35.xml"/><Relationship Id="rId34" Type="http://schemas.openxmlformats.org/officeDocument/2006/relationships/tags" Target="../tags/tag18.xml"/><Relationship Id="rId42" Type="http://schemas.openxmlformats.org/officeDocument/2006/relationships/tags" Target="../tags/tag26.xml"/><Relationship Id="rId47" Type="http://schemas.openxmlformats.org/officeDocument/2006/relationships/image" Target="../media/image3.svg"/><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tags" Target="../tags/tag1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tags" Target="../tags/tag8.xml"/><Relationship Id="rId32" Type="http://schemas.openxmlformats.org/officeDocument/2006/relationships/tags" Target="../tags/tag16.xml"/><Relationship Id="rId37" Type="http://schemas.openxmlformats.org/officeDocument/2006/relationships/tags" Target="../tags/tag21.xml"/><Relationship Id="rId40" Type="http://schemas.openxmlformats.org/officeDocument/2006/relationships/tags" Target="../tags/tag24.xml"/><Relationship Id="rId45" Type="http://schemas.openxmlformats.org/officeDocument/2006/relationships/image" Target="../media/image1.emf"/><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heme" Target="../theme/theme2.xml"/><Relationship Id="rId28" Type="http://schemas.openxmlformats.org/officeDocument/2006/relationships/tags" Target="../tags/tag12.xml"/><Relationship Id="rId36" Type="http://schemas.openxmlformats.org/officeDocument/2006/relationships/tags" Target="../tags/tag2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tags" Target="../tags/tag15.xml"/><Relationship Id="rId44" Type="http://schemas.openxmlformats.org/officeDocument/2006/relationships/oleObject" Target="../embeddings/oleObject2.bin"/><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tags" Target="../tags/tag11.xml"/><Relationship Id="rId30" Type="http://schemas.openxmlformats.org/officeDocument/2006/relationships/tags" Target="../tags/tag14.xml"/><Relationship Id="rId35" Type="http://schemas.openxmlformats.org/officeDocument/2006/relationships/tags" Target="../tags/tag19.xml"/><Relationship Id="rId43" Type="http://schemas.openxmlformats.org/officeDocument/2006/relationships/tags" Target="../tags/tag27.xml"/><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tags" Target="../tags/tag9.xml"/><Relationship Id="rId33" Type="http://schemas.openxmlformats.org/officeDocument/2006/relationships/tags" Target="../tags/tag17.xml"/><Relationship Id="rId38" Type="http://schemas.openxmlformats.org/officeDocument/2006/relationships/tags" Target="../tags/tag22.xml"/><Relationship Id="rId46" Type="http://schemas.openxmlformats.org/officeDocument/2006/relationships/image" Target="../media/image2.png"/><Relationship Id="rId20" Type="http://schemas.openxmlformats.org/officeDocument/2006/relationships/slideLayout" Target="../slideLayouts/slideLayout34.xml"/><Relationship Id="rId41" Type="http://schemas.openxmlformats.org/officeDocument/2006/relationships/tags" Target="../tags/tag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06102"/>
            <a:ext cx="10515600" cy="76130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967409"/>
            <a:ext cx="10515600" cy="520955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A66DFC8-27C6-4D33-AC17-4831216A6D22}"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/25</a:t>
            </a:r>
          </a:p>
        </p:txBody>
      </p:sp>
      <p:graphicFrame>
        <p:nvGraphicFramePr>
          <p:cNvPr id="7" name="Table 6"/>
          <p:cNvGraphicFramePr>
            <a:graphicFrameLocks noGrp="1"/>
          </p:cNvGraphicFramePr>
          <p:nvPr userDrawn="1"/>
        </p:nvGraphicFramePr>
        <p:xfrm>
          <a:off x="-1524000" y="1371601"/>
          <a:ext cx="1057276" cy="5356658"/>
        </p:xfrm>
        <a:graphic>
          <a:graphicData uri="http://schemas.openxmlformats.org/drawingml/2006/table">
            <a:tbl>
              <a:tblPr firstRow="1" bandRow="1">
                <a:tableStyleId>{D7AC3CCA-C797-4891-BE02-D94E43425B78}</a:tableStyleId>
              </a:tblPr>
              <a:tblGrid>
                <a:gridCol w="653589">
                  <a:extLst>
                    <a:ext uri="{9D8B030D-6E8A-4147-A177-3AD203B41FA5}">
                      <a16:colId xmlns:a16="http://schemas.microsoft.com/office/drawing/2014/main" val="20000"/>
                    </a:ext>
                  </a:extLst>
                </a:gridCol>
                <a:gridCol w="403687">
                  <a:extLst>
                    <a:ext uri="{9D8B030D-6E8A-4147-A177-3AD203B41FA5}">
                      <a16:colId xmlns:a16="http://schemas.microsoft.com/office/drawing/2014/main" val="20001"/>
                    </a:ext>
                  </a:extLst>
                </a:gridCol>
              </a:tblGrid>
              <a:tr h="269815">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b="1">
                          <a:solidFill>
                            <a:schemeClr val="tx1"/>
                          </a:solidFill>
                        </a:rPr>
                        <a:t>This is only</a:t>
                      </a:r>
                      <a:r>
                        <a:rPr lang="en-AU" sz="800" b="1" baseline="0">
                          <a:solidFill>
                            <a:schemeClr val="tx1"/>
                          </a:solidFill>
                        </a:rPr>
                        <a:t> an aid. It will not print</a:t>
                      </a:r>
                      <a:endParaRPr lang="en-AU" sz="800" b="1">
                        <a:solidFill>
                          <a:schemeClr val="tx1"/>
                        </a:solidFill>
                      </a:endParaRPr>
                    </a:p>
                  </a:txBody>
                  <a:tcPr marL="33344" marR="33344" marT="32652" marB="32652" anchor="b">
                    <a:lnL w="12700" cmpd="sng">
                      <a:noFill/>
                    </a:lnL>
                    <a:lnR w="12700" cmpd="sng">
                      <a:noFill/>
                    </a:lnR>
                    <a:lnT w="1905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AU" sz="700" b="0">
                        <a:solidFill>
                          <a:schemeClr val="tx2"/>
                        </a:solidFill>
                      </a:endParaRPr>
                    </a:p>
                  </a:txBody>
                  <a:tcPr marL="33344" marR="33344" marT="32652" marB="32652">
                    <a:lnL w="12700" cmpd="sng">
                      <a:noFill/>
                    </a:lnL>
                    <a:lnR w="12700" cmpd="sng">
                      <a:noFill/>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9593">
                <a:tc>
                  <a:txBody>
                    <a:bodyPr/>
                    <a:lstStyle/>
                    <a:p>
                      <a:r>
                        <a:rPr lang="en-AU" sz="700" b="1">
                          <a:solidFill>
                            <a:schemeClr val="tx2"/>
                          </a:solidFill>
                        </a:rPr>
                        <a:t>Dark Orange</a:t>
                      </a:r>
                    </a:p>
                    <a:p>
                      <a:r>
                        <a:rPr lang="en-AU" sz="700" b="0">
                          <a:solidFill>
                            <a:schemeClr val="tx2"/>
                          </a:solidFill>
                        </a:rPr>
                        <a:t>R     230</a:t>
                      </a:r>
                    </a:p>
                    <a:p>
                      <a:r>
                        <a:rPr lang="en-AU" sz="700" b="0">
                          <a:solidFill>
                            <a:schemeClr val="tx2"/>
                          </a:solidFill>
                        </a:rPr>
                        <a:t>G     112</a:t>
                      </a:r>
                    </a:p>
                    <a:p>
                      <a:r>
                        <a:rPr lang="en-AU" sz="700" b="0">
                          <a:solidFill>
                            <a:schemeClr val="tx2"/>
                          </a:solidFill>
                        </a:rPr>
                        <a:t>B</a:t>
                      </a:r>
                      <a:r>
                        <a:rPr lang="en-AU" sz="700" b="0" baseline="0">
                          <a:solidFill>
                            <a:schemeClr val="tx2"/>
                          </a:solidFill>
                        </a:rPr>
                        <a:t>     21</a:t>
                      </a:r>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700" b="0">
                        <a:solidFill>
                          <a:srgbClr val="E67015"/>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67015"/>
                    </a:solidFill>
                  </a:tcPr>
                </a:tc>
                <a:extLst>
                  <a:ext uri="{0D108BD9-81ED-4DB2-BD59-A6C34878D82A}">
                    <a16:rowId xmlns:a16="http://schemas.microsoft.com/office/drawing/2014/main" val="10001"/>
                  </a:ext>
                </a:extLst>
              </a:tr>
              <a:tr h="559593">
                <a:tc>
                  <a:txBody>
                    <a:bodyPr/>
                    <a:lstStyle/>
                    <a:p>
                      <a:r>
                        <a:rPr lang="en-AU" sz="700" b="1">
                          <a:solidFill>
                            <a:schemeClr val="tx2"/>
                          </a:solidFill>
                        </a:rPr>
                        <a:t>Mid Orange</a:t>
                      </a:r>
                    </a:p>
                    <a:p>
                      <a:r>
                        <a:rPr lang="en-AU" sz="700" b="0">
                          <a:solidFill>
                            <a:schemeClr val="tx2"/>
                          </a:solidFill>
                        </a:rPr>
                        <a:t>R     235</a:t>
                      </a:r>
                    </a:p>
                    <a:p>
                      <a:r>
                        <a:rPr lang="en-AU" sz="700" b="0">
                          <a:solidFill>
                            <a:schemeClr val="tx2"/>
                          </a:solidFill>
                        </a:rPr>
                        <a:t>G     137</a:t>
                      </a:r>
                    </a:p>
                    <a:p>
                      <a:r>
                        <a:rPr lang="en-AU" sz="700" b="0">
                          <a:solidFill>
                            <a:schemeClr val="tx2"/>
                          </a:solidFill>
                        </a:rPr>
                        <a:t>B</a:t>
                      </a:r>
                      <a:r>
                        <a:rPr lang="en-AU" sz="700" b="0" baseline="0">
                          <a:solidFill>
                            <a:schemeClr val="tx2"/>
                          </a:solidFill>
                        </a:rPr>
                        <a:t>     27</a:t>
                      </a:r>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B891B"/>
                    </a:solidFill>
                  </a:tcPr>
                </a:tc>
                <a:extLst>
                  <a:ext uri="{0D108BD9-81ED-4DB2-BD59-A6C34878D82A}">
                    <a16:rowId xmlns:a16="http://schemas.microsoft.com/office/drawing/2014/main" val="10002"/>
                  </a:ext>
                </a:extLst>
              </a:tr>
              <a:tr h="570770">
                <a:tc>
                  <a:txBody>
                    <a:bodyPr/>
                    <a:lstStyle/>
                    <a:p>
                      <a:r>
                        <a:rPr lang="en-AU" sz="700" b="1">
                          <a:solidFill>
                            <a:schemeClr val="tx2"/>
                          </a:solidFill>
                        </a:rPr>
                        <a:t>Light</a:t>
                      </a:r>
                      <a:r>
                        <a:rPr lang="en-AU" sz="700" b="1" baseline="0">
                          <a:solidFill>
                            <a:schemeClr val="tx2"/>
                          </a:solidFill>
                        </a:rPr>
                        <a:t> </a:t>
                      </a:r>
                      <a:r>
                        <a:rPr lang="en-AU" sz="700" b="1">
                          <a:solidFill>
                            <a:schemeClr val="tx2"/>
                          </a:solidFill>
                        </a:rPr>
                        <a:t>Orange</a:t>
                      </a:r>
                    </a:p>
                    <a:p>
                      <a:r>
                        <a:rPr lang="en-AU" sz="700" b="0">
                          <a:solidFill>
                            <a:schemeClr val="tx2"/>
                          </a:solidFill>
                        </a:rPr>
                        <a:t>R     243</a:t>
                      </a:r>
                    </a:p>
                    <a:p>
                      <a:pPr marL="268288" indent="-268288"/>
                      <a:r>
                        <a:rPr lang="en-AU" sz="700" b="0">
                          <a:solidFill>
                            <a:schemeClr val="tx2"/>
                          </a:solidFill>
                        </a:rPr>
                        <a:t>G     174</a:t>
                      </a:r>
                    </a:p>
                    <a:p>
                      <a:r>
                        <a:rPr lang="en-AU" sz="700" b="0">
                          <a:solidFill>
                            <a:schemeClr val="tx2"/>
                          </a:solidFill>
                        </a:rPr>
                        <a:t>B</a:t>
                      </a:r>
                      <a:r>
                        <a:rPr lang="en-AU" sz="700" b="0" baseline="0">
                          <a:solidFill>
                            <a:schemeClr val="tx2"/>
                          </a:solidFill>
                        </a:rPr>
                        <a:t>     0</a:t>
                      </a:r>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3AE00"/>
                    </a:solidFill>
                  </a:tcPr>
                </a:tc>
                <a:extLst>
                  <a:ext uri="{0D108BD9-81ED-4DB2-BD59-A6C34878D82A}">
                    <a16:rowId xmlns:a16="http://schemas.microsoft.com/office/drawing/2014/main" val="10003"/>
                  </a:ext>
                </a:extLst>
              </a:tr>
              <a:tr h="559593">
                <a:tc>
                  <a:txBody>
                    <a:bodyPr/>
                    <a:lstStyle/>
                    <a:p>
                      <a:r>
                        <a:rPr lang="en-AU" sz="700" b="1">
                          <a:solidFill>
                            <a:schemeClr val="tx2"/>
                          </a:solidFill>
                        </a:rPr>
                        <a:t>Black</a:t>
                      </a:r>
                    </a:p>
                    <a:p>
                      <a:r>
                        <a:rPr lang="en-AU" sz="700" b="0">
                          <a:solidFill>
                            <a:schemeClr val="tx2"/>
                          </a:solidFill>
                        </a:rPr>
                        <a:t>R</a:t>
                      </a:r>
                      <a:r>
                        <a:rPr lang="en-AU" sz="700" b="0" baseline="0">
                          <a:solidFill>
                            <a:schemeClr val="tx2"/>
                          </a:solidFill>
                        </a:rPr>
                        <a:t>     0</a:t>
                      </a:r>
                      <a:endParaRPr lang="en-AU" sz="700" b="0">
                        <a:solidFill>
                          <a:schemeClr val="tx2"/>
                        </a:solidFill>
                      </a:endParaRPr>
                    </a:p>
                    <a:p>
                      <a:r>
                        <a:rPr lang="en-AU" sz="700" b="0">
                          <a:solidFill>
                            <a:schemeClr val="tx2"/>
                          </a:solidFill>
                        </a:rPr>
                        <a:t>G     0</a:t>
                      </a:r>
                    </a:p>
                    <a:p>
                      <a:r>
                        <a:rPr lang="en-AU" sz="700" b="0">
                          <a:solidFill>
                            <a:schemeClr val="tx2"/>
                          </a:solidFill>
                        </a:rPr>
                        <a:t>B</a:t>
                      </a:r>
                      <a:r>
                        <a:rPr lang="en-AU" sz="700" b="0" baseline="0">
                          <a:solidFill>
                            <a:schemeClr val="tx2"/>
                          </a:solidFill>
                        </a:rPr>
                        <a:t>     0</a:t>
                      </a:r>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559593">
                <a:tc>
                  <a:txBody>
                    <a:bodyPr/>
                    <a:lstStyle/>
                    <a:p>
                      <a:r>
                        <a:rPr lang="en-AU" sz="700" b="1">
                          <a:solidFill>
                            <a:schemeClr val="tx2"/>
                          </a:solidFill>
                        </a:rPr>
                        <a:t>Grey</a:t>
                      </a:r>
                    </a:p>
                    <a:p>
                      <a:r>
                        <a:rPr lang="en-AU" sz="700" b="0">
                          <a:solidFill>
                            <a:schemeClr val="tx2"/>
                          </a:solidFill>
                        </a:rPr>
                        <a:t>R     166</a:t>
                      </a:r>
                    </a:p>
                    <a:p>
                      <a:r>
                        <a:rPr lang="en-AU" sz="700" b="0">
                          <a:solidFill>
                            <a:schemeClr val="tx2"/>
                          </a:solidFill>
                        </a:rPr>
                        <a:t>G     166</a:t>
                      </a:r>
                    </a:p>
                    <a:p>
                      <a:r>
                        <a:rPr lang="en-AU" sz="700" b="0">
                          <a:solidFill>
                            <a:schemeClr val="tx2"/>
                          </a:solidFill>
                        </a:rPr>
                        <a:t>B</a:t>
                      </a:r>
                      <a:r>
                        <a:rPr lang="en-AU" sz="700" b="0" baseline="0">
                          <a:solidFill>
                            <a:schemeClr val="tx2"/>
                          </a:solidFill>
                        </a:rPr>
                        <a:t>     166</a:t>
                      </a:r>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A6A6A6"/>
                    </a:solidFill>
                  </a:tcPr>
                </a:tc>
                <a:extLst>
                  <a:ext uri="{0D108BD9-81ED-4DB2-BD59-A6C34878D82A}">
                    <a16:rowId xmlns:a16="http://schemas.microsoft.com/office/drawing/2014/main" val="10005"/>
                  </a:ext>
                </a:extLst>
              </a:tr>
              <a:tr h="559593">
                <a:tc>
                  <a:txBody>
                    <a:bodyPr/>
                    <a:lstStyle/>
                    <a:p>
                      <a:r>
                        <a:rPr lang="en-AU" sz="700" b="1">
                          <a:solidFill>
                            <a:schemeClr val="tx2"/>
                          </a:solidFill>
                        </a:rPr>
                        <a:t>Mid Grey</a:t>
                      </a:r>
                    </a:p>
                    <a:p>
                      <a:r>
                        <a:rPr lang="en-AU" sz="700" b="0">
                          <a:solidFill>
                            <a:schemeClr val="tx2"/>
                          </a:solidFill>
                        </a:rPr>
                        <a:t>R     191</a:t>
                      </a:r>
                    </a:p>
                    <a:p>
                      <a:r>
                        <a:rPr lang="en-AU" sz="700" b="0">
                          <a:solidFill>
                            <a:schemeClr val="tx2"/>
                          </a:solidFill>
                        </a:rPr>
                        <a:t>G     191</a:t>
                      </a:r>
                    </a:p>
                    <a:p>
                      <a:r>
                        <a:rPr lang="en-AU" sz="700" b="0">
                          <a:solidFill>
                            <a:schemeClr val="tx2"/>
                          </a:solidFill>
                        </a:rPr>
                        <a:t>B</a:t>
                      </a:r>
                      <a:r>
                        <a:rPr lang="en-AU" sz="700" b="0" baseline="0">
                          <a:solidFill>
                            <a:schemeClr val="tx2"/>
                          </a:solidFill>
                        </a:rPr>
                        <a:t>     191</a:t>
                      </a:r>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val="10006"/>
                  </a:ext>
                </a:extLst>
              </a:tr>
              <a:tr h="559593">
                <a:tc>
                  <a:txBody>
                    <a:bodyPr/>
                    <a:lstStyle/>
                    <a:p>
                      <a:r>
                        <a:rPr lang="en-AU" sz="700" b="1">
                          <a:solidFill>
                            <a:schemeClr val="tx2"/>
                          </a:solidFill>
                        </a:rPr>
                        <a:t>Blue</a:t>
                      </a:r>
                    </a:p>
                    <a:p>
                      <a:r>
                        <a:rPr lang="en-AU" sz="700" b="0">
                          <a:solidFill>
                            <a:schemeClr val="tx2"/>
                          </a:solidFill>
                        </a:rPr>
                        <a:t>R     0</a:t>
                      </a:r>
                    </a:p>
                    <a:p>
                      <a:r>
                        <a:rPr lang="en-AU" sz="700" b="0">
                          <a:solidFill>
                            <a:schemeClr val="tx2"/>
                          </a:solidFill>
                        </a:rPr>
                        <a:t>G     81</a:t>
                      </a:r>
                    </a:p>
                    <a:p>
                      <a:r>
                        <a:rPr lang="en-AU" sz="700" b="0">
                          <a:solidFill>
                            <a:schemeClr val="tx2"/>
                          </a:solidFill>
                        </a:rPr>
                        <a:t>B</a:t>
                      </a:r>
                      <a:r>
                        <a:rPr lang="en-AU" sz="700" b="0" baseline="0">
                          <a:solidFill>
                            <a:schemeClr val="tx2"/>
                          </a:solidFill>
                        </a:rPr>
                        <a:t>     151</a:t>
                      </a:r>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5197"/>
                    </a:solidFill>
                  </a:tcPr>
                </a:tc>
                <a:extLst>
                  <a:ext uri="{0D108BD9-81ED-4DB2-BD59-A6C34878D82A}">
                    <a16:rowId xmlns:a16="http://schemas.microsoft.com/office/drawing/2014/main" val="10007"/>
                  </a:ext>
                </a:extLst>
              </a:tr>
              <a:tr h="559593">
                <a:tc>
                  <a:txBody>
                    <a:bodyPr/>
                    <a:lstStyle/>
                    <a:p>
                      <a:r>
                        <a:rPr lang="en-AU" sz="700" b="1">
                          <a:solidFill>
                            <a:schemeClr val="tx2"/>
                          </a:solidFill>
                        </a:rPr>
                        <a:t>Sky</a:t>
                      </a:r>
                      <a:r>
                        <a:rPr lang="en-AU" sz="700" b="1" baseline="0">
                          <a:solidFill>
                            <a:schemeClr val="tx2"/>
                          </a:solidFill>
                        </a:rPr>
                        <a:t> Blue</a:t>
                      </a:r>
                      <a:endParaRPr lang="en-AU" sz="700" b="1">
                        <a:solidFill>
                          <a:schemeClr val="tx2"/>
                        </a:solidFill>
                      </a:endParaRPr>
                    </a:p>
                    <a:p>
                      <a:r>
                        <a:rPr lang="en-AU" sz="700" b="0">
                          <a:solidFill>
                            <a:schemeClr val="tx2"/>
                          </a:solidFill>
                        </a:rPr>
                        <a:t>R     0</a:t>
                      </a:r>
                    </a:p>
                    <a:p>
                      <a:r>
                        <a:rPr lang="en-AU" sz="700" b="0">
                          <a:solidFill>
                            <a:schemeClr val="tx2"/>
                          </a:solidFill>
                        </a:rPr>
                        <a:t>G     174</a:t>
                      </a:r>
                    </a:p>
                    <a:p>
                      <a:r>
                        <a:rPr lang="en-AU" sz="700" b="0">
                          <a:solidFill>
                            <a:schemeClr val="tx2"/>
                          </a:solidFill>
                        </a:rPr>
                        <a:t>B</a:t>
                      </a:r>
                      <a:r>
                        <a:rPr lang="en-AU" sz="700" b="0" baseline="0">
                          <a:solidFill>
                            <a:schemeClr val="tx2"/>
                          </a:solidFill>
                        </a:rPr>
                        <a:t>     239</a:t>
                      </a:r>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AEEF"/>
                    </a:solidFill>
                  </a:tcPr>
                </a:tc>
                <a:extLst>
                  <a:ext uri="{0D108BD9-81ED-4DB2-BD59-A6C34878D82A}">
                    <a16:rowId xmlns:a16="http://schemas.microsoft.com/office/drawing/2014/main" val="10008"/>
                  </a:ext>
                </a:extLst>
              </a:tr>
              <a:tr h="559593">
                <a:tc gridSpan="2">
                  <a:txBody>
                    <a:bodyPr/>
                    <a:lstStyle/>
                    <a:p>
                      <a:pPr algn="ctr"/>
                      <a:endParaRPr lang="en-AU" sz="700" b="0">
                        <a:solidFill>
                          <a:schemeClr val="tx2"/>
                        </a:solidFill>
                      </a:endParaRPr>
                    </a:p>
                  </a:txBody>
                  <a:tcPr marL="33344" marR="33344" marT="32652" marB="32652">
                    <a:lnL w="12700" cmpd="sng">
                      <a:noFill/>
                    </a:lnL>
                    <a:lnR w="12700" cmpd="sng">
                      <a:noFill/>
                    </a:lnR>
                    <a:lnT w="3175" cap="flat" cmpd="sng" algn="ctr">
                      <a:solidFill>
                        <a:schemeClr val="bg1">
                          <a:lumMod val="5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AU" sz="700" b="0">
                        <a:solidFill>
                          <a:schemeClr val="tx2"/>
                        </a:solidFill>
                      </a:endParaRPr>
                    </a:p>
                  </a:txBody>
                  <a:tcPr marL="33344" marR="33344" marT="32652" marB="32652">
                    <a:lnL w="12700" cmpd="sng">
                      <a:noFill/>
                    </a:lnL>
                    <a:lnR w="12700" cmpd="sng">
                      <a:noFill/>
                    </a:lnR>
                    <a:lnT w="63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842596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4"/>
            </p:custDataLst>
            <p:extLst>
              <p:ext uri="{D42A27DB-BD31-4B8C-83A1-F6EECF244321}">
                <p14:modId xmlns:p14="http://schemas.microsoft.com/office/powerpoint/2010/main" val="30107598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4" imgW="413" imgH="416" progId="TCLayout.ActiveDocument.1">
                  <p:embed/>
                </p:oleObj>
              </mc:Choice>
              <mc:Fallback>
                <p:oleObj name="think-cell Slide" r:id="rId44"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5"/>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6"/>
            </p:custDataLst>
          </p:nvPr>
        </p:nvSpPr>
        <p:spPr>
          <a:xfrm>
            <a:off x="553972" y="6278400"/>
            <a:ext cx="7278624"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marL="203200" marR="0" lvl="0" indent="-212725"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7"/>
            </p:custDataLst>
          </p:nvPr>
        </p:nvSpPr>
        <p:spPr>
          <a:xfrm>
            <a:off x="554736" y="345611"/>
            <a:ext cx="11082528" cy="3847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p>
            <a:pPr lvl="0"/>
            <a:r>
              <a:rPr lang="en-US"/>
              <a:t>Click to edit Master title style</a:t>
            </a:r>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Arial"/>
                <a:ea typeface="+mn-ea"/>
                <a:cs typeface="+mn-cs"/>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289273"/>
            <a:ext cx="450444" cy="123111"/>
          </a:xfrm>
          <a:prstGeom prst="rect">
            <a:avLst/>
          </a:prstGeom>
          <a:noFill/>
          <a:ln w="6350">
            <a:noFill/>
            <a:miter lim="800000"/>
          </a:ln>
        </p:spPr>
        <p:txBody>
          <a:bodyPr vert="horz" wrap="none" lIns="0" tIns="0" rIns="0" bIns="0" rtlCol="0">
            <a:spAutoFit/>
          </a:bodyPr>
          <a:lstStyle>
            <a:defPPr>
              <a:defRPr lang="en-US"/>
            </a:defPPr>
            <a:lvl1pPr lvl="0">
              <a:spcBef>
                <a:spcPts val="300"/>
              </a:spcBef>
              <a:spcAft>
                <a:spcPts val="300"/>
              </a:spcAft>
              <a:buNone/>
              <a:defRPr sz="800" b="1" cap="all" baseline="0"/>
            </a:lvl1p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800" b="1" i="0" u="none" strike="noStrike" kern="1200" cap="all" spc="0" normalizeH="0" baseline="0" noProof="0">
                <a:ln>
                  <a:noFill/>
                </a:ln>
                <a:solidFill>
                  <a:srgbClr val="000000"/>
                </a:solidFill>
                <a:effectLst/>
                <a:uLnTx/>
                <a:uFillTx/>
                <a:latin typeface="Arial"/>
                <a:ea typeface="+mn-ea"/>
                <a:cs typeface="+mn-cs"/>
              </a:rPr>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8"/>
            </p:custDataLst>
          </p:nvPr>
        </p:nvSpPr>
        <p:spPr>
          <a:xfrm>
            <a:off x="5987738" y="2170800"/>
            <a:ext cx="3049253" cy="56938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6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Above Chart Exhibit Title</a:t>
            </a:r>
          </a:p>
          <a:p>
            <a:pPr marL="0" marR="0" lvl="0" indent="0" algn="l" defTabSz="914400" rtl="0" eaLnBrk="1" fontAlgn="auto" latinLnBrk="0" hangingPunct="1">
              <a:lnSpc>
                <a:spcPct val="100000"/>
              </a:lnSpc>
              <a:spcBef>
                <a:spcPts val="0"/>
              </a:spcBef>
              <a:spcAft>
                <a:spcPts val="6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flipH="1">
            <a:off x="551524" y="2483241"/>
            <a:ext cx="2743200" cy="138499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9" name="Graphic 148">
            <a:extLst>
              <a:ext uri="{FF2B5EF4-FFF2-40B4-BE49-F238E27FC236}">
                <a16:creationId xmlns:a16="http://schemas.microsoft.com/office/drawing/2014/main" id="{DA13EA10-1EB8-4F91-8B20-D921FB21BC3F}"/>
              </a:ext>
            </a:extLst>
          </p:cNvPr>
          <p:cNvPicPr>
            <a:picLocks noChangeAspect="1"/>
          </p:cNvPicPr>
          <p:nvPr userDrawn="1"/>
        </p:nvPicPr>
        <p:blipFill>
          <a:blip r:embed="rId46">
            <a:lum/>
            <a:extLst>
              <a:ext uri="{96DAC541-7B7A-43D3-8B79-37D633B846F1}">
                <asvg:svgBlip xmlns:asvg="http://schemas.microsoft.com/office/drawing/2016/SVG/main" r:embed="rId47"/>
              </a:ext>
            </a:extLst>
          </a:blip>
          <a:stretch>
            <a:fillRect/>
          </a:stretch>
        </p:blipFill>
        <p:spPr bwMode="ltGray">
          <a:xfrm>
            <a:off x="10157063" y="6385178"/>
            <a:ext cx="1127390" cy="247778"/>
          </a:xfrm>
          <a:prstGeom prst="rect">
            <a:avLst/>
          </a:prstGeom>
        </p:spPr>
      </p:pic>
      <p:grpSp>
        <p:nvGrpSpPr>
          <p:cNvPr id="148" name="LegendLines" hidden="1">
            <a:extLst>
              <a:ext uri="{FF2B5EF4-FFF2-40B4-BE49-F238E27FC236}">
                <a16:creationId xmlns:a16="http://schemas.microsoft.com/office/drawing/2014/main" id="{151A64A7-188B-441F-8990-A3B78A3F7C39}"/>
              </a:ext>
            </a:extLst>
          </p:cNvPr>
          <p:cNvGrpSpPr/>
          <p:nvPr userDrawn="1"/>
        </p:nvGrpSpPr>
        <p:grpSpPr>
          <a:xfrm>
            <a:off x="10317304" y="3150223"/>
            <a:ext cx="1319960" cy="958286"/>
            <a:chOff x="10162879" y="3243772"/>
            <a:chExt cx="1319960" cy="958286"/>
          </a:xfrm>
        </p:grpSpPr>
        <p:sp>
          <p:nvSpPr>
            <p:cNvPr id="150" name="Legend1" hidden="1">
              <a:extLst>
                <a:ext uri="{FF2B5EF4-FFF2-40B4-BE49-F238E27FC236}">
                  <a16:creationId xmlns:a16="http://schemas.microsoft.com/office/drawing/2014/main" id="{525E5B8C-817E-408A-85F3-93831C28D3CD}"/>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sp>
          <p:nvSpPr>
            <p:cNvPr id="151" name="Legend2" hidden="1">
              <a:extLst>
                <a:ext uri="{FF2B5EF4-FFF2-40B4-BE49-F238E27FC236}">
                  <a16:creationId xmlns:a16="http://schemas.microsoft.com/office/drawing/2014/main" id="{5AE811D7-48FA-4C68-8B2D-1E67FF428519}"/>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sp>
          <p:nvSpPr>
            <p:cNvPr id="152" name="Legend3" hidden="1">
              <a:extLst>
                <a:ext uri="{FF2B5EF4-FFF2-40B4-BE49-F238E27FC236}">
                  <a16:creationId xmlns:a16="http://schemas.microsoft.com/office/drawing/2014/main" id="{7C939495-4AF5-4DD0-9A3B-3C62D90CB4D0}"/>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sp>
          <p:nvSpPr>
            <p:cNvPr id="153" name="LineLegend3" hidden="1">
              <a:extLst>
                <a:ext uri="{FF2B5EF4-FFF2-40B4-BE49-F238E27FC236}">
                  <a16:creationId xmlns:a16="http://schemas.microsoft.com/office/drawing/2014/main" id="{DD1E267E-5AC2-4DF7-828B-173383A2B812}"/>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54" name="LineLegend2" hidden="1">
              <a:extLst>
                <a:ext uri="{FF2B5EF4-FFF2-40B4-BE49-F238E27FC236}">
                  <a16:creationId xmlns:a16="http://schemas.microsoft.com/office/drawing/2014/main" id="{BFD8FDCF-CB2F-449E-8A2C-BDC11A6EC1A5}"/>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55" name="LineLegend1" hidden="1">
              <a:extLst>
                <a:ext uri="{FF2B5EF4-FFF2-40B4-BE49-F238E27FC236}">
                  <a16:creationId xmlns:a16="http://schemas.microsoft.com/office/drawing/2014/main" id="{0CCAF319-5D89-44D9-BED6-1841FAC9BC6B}"/>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56" name="LegendMoons" hidden="1">
            <a:extLst>
              <a:ext uri="{FF2B5EF4-FFF2-40B4-BE49-F238E27FC236}">
                <a16:creationId xmlns:a16="http://schemas.microsoft.com/office/drawing/2014/main" id="{B1A443E4-61EA-4E0D-9AA1-08D8709F5C28}"/>
              </a:ext>
            </a:extLst>
          </p:cNvPr>
          <p:cNvGrpSpPr/>
          <p:nvPr userDrawn="1"/>
        </p:nvGrpSpPr>
        <p:grpSpPr>
          <a:xfrm>
            <a:off x="10688315" y="1145373"/>
            <a:ext cx="948949" cy="1731859"/>
            <a:chOff x="7723680" y="1702457"/>
            <a:chExt cx="948949" cy="1731859"/>
          </a:xfrm>
        </p:grpSpPr>
        <p:sp>
          <p:nvSpPr>
            <p:cNvPr id="157" name="Legend1" hidden="1">
              <a:extLst>
                <a:ext uri="{FF2B5EF4-FFF2-40B4-BE49-F238E27FC236}">
                  <a16:creationId xmlns:a16="http://schemas.microsoft.com/office/drawing/2014/main" id="{EF3A1971-B8E5-465C-905B-88E5A75A26F4}"/>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sp>
          <p:nvSpPr>
            <p:cNvPr id="158" name="Legend2" hidden="1">
              <a:extLst>
                <a:ext uri="{FF2B5EF4-FFF2-40B4-BE49-F238E27FC236}">
                  <a16:creationId xmlns:a16="http://schemas.microsoft.com/office/drawing/2014/main" id="{2672B014-4602-41C9-B32B-F969F9224C0D}"/>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sp>
          <p:nvSpPr>
            <p:cNvPr id="159" name="Legend3" hidden="1">
              <a:extLst>
                <a:ext uri="{FF2B5EF4-FFF2-40B4-BE49-F238E27FC236}">
                  <a16:creationId xmlns:a16="http://schemas.microsoft.com/office/drawing/2014/main" id="{FAD76577-9630-4748-B286-108D8BF2D538}"/>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sp>
          <p:nvSpPr>
            <p:cNvPr id="160" name="Legend4" hidden="1">
              <a:extLst>
                <a:ext uri="{FF2B5EF4-FFF2-40B4-BE49-F238E27FC236}">
                  <a16:creationId xmlns:a16="http://schemas.microsoft.com/office/drawing/2014/main" id="{1E8C61B5-A033-4EAA-8E75-97D05E16AB9A}"/>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sp>
          <p:nvSpPr>
            <p:cNvPr id="161" name="Legend5" hidden="1">
              <a:extLst>
                <a:ext uri="{FF2B5EF4-FFF2-40B4-BE49-F238E27FC236}">
                  <a16:creationId xmlns:a16="http://schemas.microsoft.com/office/drawing/2014/main" id="{8A6E5214-4AAE-420D-9508-2B1133DDDBAC}"/>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grpSp>
          <p:nvGrpSpPr>
            <p:cNvPr id="162" name="MoonLegend1" hidden="1">
              <a:extLst>
                <a:ext uri="{FF2B5EF4-FFF2-40B4-BE49-F238E27FC236}">
                  <a16:creationId xmlns:a16="http://schemas.microsoft.com/office/drawing/2014/main" id="{0AB2FB40-2072-4124-95AE-B468AEC1AE24}"/>
                </a:ext>
              </a:extLst>
            </p:cNvPr>
            <p:cNvGrpSpPr>
              <a:grpSpLocks noChangeAspect="1"/>
            </p:cNvGrpSpPr>
            <p:nvPr>
              <p:custDataLst>
                <p:tags r:id="rId29"/>
              </p:custDataLst>
            </p:nvPr>
          </p:nvGrpSpPr>
          <p:grpSpPr>
            <a:xfrm>
              <a:off x="7723680" y="1702457"/>
              <a:ext cx="228600" cy="228600"/>
              <a:chOff x="762000" y="1270000"/>
              <a:chExt cx="254000" cy="254000"/>
            </a:xfrm>
          </p:grpSpPr>
          <p:sp>
            <p:nvSpPr>
              <p:cNvPr id="185" name="Oval 184" hidden="1">
                <a:extLst>
                  <a:ext uri="{FF2B5EF4-FFF2-40B4-BE49-F238E27FC236}">
                    <a16:creationId xmlns:a16="http://schemas.microsoft.com/office/drawing/2014/main" id="{AD4555BA-2A5E-4FB2-B93A-85931AC7567E}"/>
                  </a:ext>
                </a:extLst>
              </p:cNvPr>
              <p:cNvSpPr/>
              <p:nvPr>
                <p:custDataLst>
                  <p:tags r:id="rId4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87" name="Arc 186" hidden="1">
                <a:extLst>
                  <a:ext uri="{FF2B5EF4-FFF2-40B4-BE49-F238E27FC236}">
                    <a16:creationId xmlns:a16="http://schemas.microsoft.com/office/drawing/2014/main" id="{171A04FB-FA2D-439C-8449-7B20B52723C1}"/>
                  </a:ext>
                </a:extLst>
              </p:cNvPr>
              <p:cNvSpPr/>
              <p:nvPr>
                <p:custDataLst>
                  <p:tags r:id="rId43"/>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63" name="MoonLegend2" hidden="1">
              <a:extLst>
                <a:ext uri="{FF2B5EF4-FFF2-40B4-BE49-F238E27FC236}">
                  <a16:creationId xmlns:a16="http://schemas.microsoft.com/office/drawing/2014/main" id="{29649F01-B818-4BDB-B5D0-97D18D0427A6}"/>
                </a:ext>
              </a:extLst>
            </p:cNvPr>
            <p:cNvGrpSpPr>
              <a:grpSpLocks noChangeAspect="1"/>
            </p:cNvGrpSpPr>
            <p:nvPr>
              <p:custDataLst>
                <p:tags r:id="rId30"/>
              </p:custDataLst>
            </p:nvPr>
          </p:nvGrpSpPr>
          <p:grpSpPr>
            <a:xfrm>
              <a:off x="7723680" y="2078270"/>
              <a:ext cx="228600" cy="228600"/>
              <a:chOff x="762000" y="1270000"/>
              <a:chExt cx="254000" cy="254000"/>
            </a:xfrm>
          </p:grpSpPr>
          <p:sp>
            <p:nvSpPr>
              <p:cNvPr id="183" name="Oval 182" hidden="1">
                <a:extLst>
                  <a:ext uri="{FF2B5EF4-FFF2-40B4-BE49-F238E27FC236}">
                    <a16:creationId xmlns:a16="http://schemas.microsoft.com/office/drawing/2014/main" id="{A5FC3E64-4C6E-4E36-BE83-C84EC9EE21DA}"/>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84" name="Arc 183" hidden="1">
                <a:extLst>
                  <a:ext uri="{FF2B5EF4-FFF2-40B4-BE49-F238E27FC236}">
                    <a16:creationId xmlns:a16="http://schemas.microsoft.com/office/drawing/2014/main" id="{3BC45817-B3C3-4149-B8C5-589AC7D3E586}"/>
                  </a:ext>
                </a:extLst>
              </p:cNvPr>
              <p:cNvSpPr/>
              <p:nvPr>
                <p:custDataLst>
                  <p:tags r:id="rId41"/>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64" name="MoonLegend3" hidden="1">
              <a:extLst>
                <a:ext uri="{FF2B5EF4-FFF2-40B4-BE49-F238E27FC236}">
                  <a16:creationId xmlns:a16="http://schemas.microsoft.com/office/drawing/2014/main" id="{0F1E25D0-27E2-49C7-8683-0ED454CC371F}"/>
                </a:ext>
              </a:extLst>
            </p:cNvPr>
            <p:cNvGrpSpPr>
              <a:grpSpLocks noChangeAspect="1"/>
            </p:cNvGrpSpPr>
            <p:nvPr>
              <p:custDataLst>
                <p:tags r:id="rId31"/>
              </p:custDataLst>
            </p:nvPr>
          </p:nvGrpSpPr>
          <p:grpSpPr>
            <a:xfrm>
              <a:off x="7723680" y="2454085"/>
              <a:ext cx="228600" cy="228600"/>
              <a:chOff x="762000" y="1270000"/>
              <a:chExt cx="254000" cy="254000"/>
            </a:xfrm>
          </p:grpSpPr>
          <p:sp>
            <p:nvSpPr>
              <p:cNvPr id="181" name="Oval 180" hidden="1">
                <a:extLst>
                  <a:ext uri="{FF2B5EF4-FFF2-40B4-BE49-F238E27FC236}">
                    <a16:creationId xmlns:a16="http://schemas.microsoft.com/office/drawing/2014/main" id="{8D0FE53F-5379-4259-837E-BD8F45814F32}"/>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82" name="Arc 181" hidden="1">
                <a:extLst>
                  <a:ext uri="{FF2B5EF4-FFF2-40B4-BE49-F238E27FC236}">
                    <a16:creationId xmlns:a16="http://schemas.microsoft.com/office/drawing/2014/main" id="{301827BC-DA1C-4C9D-BA37-238CBC66CC7B}"/>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65" name="MoonLegend4" hidden="1">
              <a:extLst>
                <a:ext uri="{FF2B5EF4-FFF2-40B4-BE49-F238E27FC236}">
                  <a16:creationId xmlns:a16="http://schemas.microsoft.com/office/drawing/2014/main" id="{D9ABAF3C-785C-43DA-8DF2-14D78AF24227}"/>
                </a:ext>
              </a:extLst>
            </p:cNvPr>
            <p:cNvGrpSpPr>
              <a:grpSpLocks noChangeAspect="1"/>
            </p:cNvGrpSpPr>
            <p:nvPr>
              <p:custDataLst>
                <p:tags r:id="rId32"/>
              </p:custDataLst>
            </p:nvPr>
          </p:nvGrpSpPr>
          <p:grpSpPr>
            <a:xfrm>
              <a:off x="7723680" y="2829900"/>
              <a:ext cx="228600" cy="228600"/>
              <a:chOff x="762000" y="1270000"/>
              <a:chExt cx="254000" cy="254000"/>
            </a:xfrm>
          </p:grpSpPr>
          <p:sp>
            <p:nvSpPr>
              <p:cNvPr id="179" name="Oval 178" hidden="1">
                <a:extLst>
                  <a:ext uri="{FF2B5EF4-FFF2-40B4-BE49-F238E27FC236}">
                    <a16:creationId xmlns:a16="http://schemas.microsoft.com/office/drawing/2014/main" id="{ED28823B-2BA9-44E2-B13F-9912075A4022}"/>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80" name="Arc 179" hidden="1">
                <a:extLst>
                  <a:ext uri="{FF2B5EF4-FFF2-40B4-BE49-F238E27FC236}">
                    <a16:creationId xmlns:a16="http://schemas.microsoft.com/office/drawing/2014/main" id="{EE662F6B-A8F2-4A8B-8D12-4D9B3838D727}"/>
                  </a:ext>
                </a:extLst>
              </p:cNvPr>
              <p:cNvSpPr/>
              <p:nvPr>
                <p:custDataLst>
                  <p:tags r:id="rId37"/>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66" name="MoonLegend5" hidden="1">
              <a:extLst>
                <a:ext uri="{FF2B5EF4-FFF2-40B4-BE49-F238E27FC236}">
                  <a16:creationId xmlns:a16="http://schemas.microsoft.com/office/drawing/2014/main" id="{C4493A1D-8558-4689-BE0F-921ECBA867F8}"/>
                </a:ext>
              </a:extLst>
            </p:cNvPr>
            <p:cNvGrpSpPr>
              <a:grpSpLocks noChangeAspect="1"/>
            </p:cNvGrpSpPr>
            <p:nvPr>
              <p:custDataLst>
                <p:tags r:id="rId33"/>
              </p:custDataLst>
            </p:nvPr>
          </p:nvGrpSpPr>
          <p:grpSpPr>
            <a:xfrm>
              <a:off x="7723680" y="3205716"/>
              <a:ext cx="228600" cy="228600"/>
              <a:chOff x="762000" y="1270000"/>
              <a:chExt cx="254000" cy="254000"/>
            </a:xfrm>
          </p:grpSpPr>
          <p:sp>
            <p:nvSpPr>
              <p:cNvPr id="167" name="Oval 166" hidden="1">
                <a:extLst>
                  <a:ext uri="{FF2B5EF4-FFF2-40B4-BE49-F238E27FC236}">
                    <a16:creationId xmlns:a16="http://schemas.microsoft.com/office/drawing/2014/main" id="{27D34144-4F45-4651-A3F2-54C839312D12}"/>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68" name="Arc 167" hidden="1">
                <a:extLst>
                  <a:ext uri="{FF2B5EF4-FFF2-40B4-BE49-F238E27FC236}">
                    <a16:creationId xmlns:a16="http://schemas.microsoft.com/office/drawing/2014/main" id="{54C9C893-E6F1-4278-A24D-56F0136D2C4F}"/>
                  </a:ext>
                </a:extLst>
              </p:cNvPr>
              <p:cNvSpPr/>
              <p:nvPr>
                <p:custDataLst>
                  <p:tags r:id="rId35"/>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188" name="LegendBoxes" hidden="1">
            <a:extLst>
              <a:ext uri="{FF2B5EF4-FFF2-40B4-BE49-F238E27FC236}">
                <a16:creationId xmlns:a16="http://schemas.microsoft.com/office/drawing/2014/main" id="{08BB07AF-865F-408B-8050-9708629B5A63}"/>
              </a:ext>
            </a:extLst>
          </p:cNvPr>
          <p:cNvGrpSpPr/>
          <p:nvPr userDrawn="1"/>
        </p:nvGrpSpPr>
        <p:grpSpPr>
          <a:xfrm>
            <a:off x="10714801" y="4381500"/>
            <a:ext cx="922463" cy="1717282"/>
            <a:chOff x="10652400" y="4322824"/>
            <a:chExt cx="922463" cy="1717282"/>
          </a:xfrm>
        </p:grpSpPr>
        <p:sp>
          <p:nvSpPr>
            <p:cNvPr id="189" name="RectangleLegend1" hidden="1">
              <a:extLst>
                <a:ext uri="{FF2B5EF4-FFF2-40B4-BE49-F238E27FC236}">
                  <a16:creationId xmlns:a16="http://schemas.microsoft.com/office/drawing/2014/main" id="{AE448928-F520-4F1B-A755-7D3C0BFC8DE3}"/>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90" name="RectangleLegend2" hidden="1">
              <a:extLst>
                <a:ext uri="{FF2B5EF4-FFF2-40B4-BE49-F238E27FC236}">
                  <a16:creationId xmlns:a16="http://schemas.microsoft.com/office/drawing/2014/main" id="{BC2C92CC-8018-4188-9D80-284328C85804}"/>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91" name="RectangleLegend3" hidden="1">
              <a:extLst>
                <a:ext uri="{FF2B5EF4-FFF2-40B4-BE49-F238E27FC236}">
                  <a16:creationId xmlns:a16="http://schemas.microsoft.com/office/drawing/2014/main" id="{3DEE8081-2EEE-4779-9E43-25DCAEB638FB}"/>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92" name="RectangleLegend4" hidden="1">
              <a:extLst>
                <a:ext uri="{FF2B5EF4-FFF2-40B4-BE49-F238E27FC236}">
                  <a16:creationId xmlns:a16="http://schemas.microsoft.com/office/drawing/2014/main" id="{A2B05A2F-7FC4-4DD4-A2AD-3A0F5F0751F1}"/>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93" name="RectangleLegend5" hidden="1">
              <a:extLst>
                <a:ext uri="{FF2B5EF4-FFF2-40B4-BE49-F238E27FC236}">
                  <a16:creationId xmlns:a16="http://schemas.microsoft.com/office/drawing/2014/main" id="{B9BCDC0E-5930-4445-B860-461E8CF941CE}"/>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94" name="Legend1" hidden="1">
              <a:extLst>
                <a:ext uri="{FF2B5EF4-FFF2-40B4-BE49-F238E27FC236}">
                  <a16:creationId xmlns:a16="http://schemas.microsoft.com/office/drawing/2014/main" id="{2074072C-AB93-48AB-B96D-3158534069D2}"/>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sp>
          <p:nvSpPr>
            <p:cNvPr id="195" name="Legend2" hidden="1">
              <a:extLst>
                <a:ext uri="{FF2B5EF4-FFF2-40B4-BE49-F238E27FC236}">
                  <a16:creationId xmlns:a16="http://schemas.microsoft.com/office/drawing/2014/main" id="{D3F42F3E-393B-4479-99D3-BB70BD315F02}"/>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sp>
          <p:nvSpPr>
            <p:cNvPr id="196" name="Legend3" hidden="1">
              <a:extLst>
                <a:ext uri="{FF2B5EF4-FFF2-40B4-BE49-F238E27FC236}">
                  <a16:creationId xmlns:a16="http://schemas.microsoft.com/office/drawing/2014/main" id="{2F02967F-1CAA-403B-98B9-DAE3A0368EA1}"/>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sp>
          <p:nvSpPr>
            <p:cNvPr id="197" name="Legend4" hidden="1">
              <a:extLst>
                <a:ext uri="{FF2B5EF4-FFF2-40B4-BE49-F238E27FC236}">
                  <a16:creationId xmlns:a16="http://schemas.microsoft.com/office/drawing/2014/main" id="{28911C8D-C078-4CA1-960E-75C7475662DF}"/>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sp>
          <p:nvSpPr>
            <p:cNvPr id="227" name="Legend5" hidden="1">
              <a:extLst>
                <a:ext uri="{FF2B5EF4-FFF2-40B4-BE49-F238E27FC236}">
                  <a16:creationId xmlns:a16="http://schemas.microsoft.com/office/drawing/2014/main" id="{CF4AB107-B697-452A-848D-1435C262EAE0}"/>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Legend</a:t>
              </a:r>
            </a:p>
          </p:txBody>
        </p:sp>
      </p:grpSp>
    </p:spTree>
    <p:extLst>
      <p:ext uri="{BB962C8B-B14F-4D97-AF65-F5344CB8AC3E}">
        <p14:creationId xmlns:p14="http://schemas.microsoft.com/office/powerpoint/2010/main" val="358854201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Lst>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10.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Title Placeholder 7"/>
          <p:cNvSpPr txBox="1">
            <a:spLocks/>
          </p:cNvSpPr>
          <p:nvPr/>
        </p:nvSpPr>
        <p:spPr>
          <a:xfrm>
            <a:off x="673100" y="2240280"/>
            <a:ext cx="10515600" cy="2309386"/>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400" b="1" noProof="0" dirty="0">
                <a:solidFill>
                  <a:prstClr val="white"/>
                </a:solidFill>
                <a:latin typeface="Calibri" charset="0"/>
                <a:ea typeface="Calibri" charset="0"/>
                <a:cs typeface="Calibri" charset="0"/>
              </a:rPr>
              <a:t>ARCHITECTURE</a:t>
            </a:r>
          </a:p>
          <a:p>
            <a:pPr>
              <a:defRPr/>
            </a:pPr>
            <a:br>
              <a:rPr lang="vi-VN" sz="4800" b="1" i="0" u="none" strike="noStrike" kern="1200" cap="none" spc="0" normalizeH="0" baseline="0" noProof="0" dirty="0">
                <a:ln>
                  <a:noFill/>
                </a:ln>
                <a:effectLst/>
                <a:uLnTx/>
                <a:uFillTx/>
                <a:latin typeface="Calibri" charset="0"/>
                <a:ea typeface="Calibri" charset="0"/>
                <a:cs typeface="Calibri" charset="0"/>
              </a:rPr>
            </a:br>
            <a:r>
              <a:rPr lang="en-US" sz="4800" b="1" dirty="0" err="1">
                <a:solidFill>
                  <a:prstClr val="white"/>
                </a:solidFill>
                <a:latin typeface="Calibri"/>
                <a:ea typeface="Calibri"/>
                <a:cs typeface="Calibri"/>
              </a:rPr>
              <a:t>Giải</a:t>
            </a:r>
            <a:r>
              <a:rPr lang="en-US" sz="4800" b="1" dirty="0">
                <a:solidFill>
                  <a:prstClr val="white"/>
                </a:solidFill>
                <a:latin typeface="Calibri"/>
                <a:ea typeface="Calibri"/>
                <a:cs typeface="Calibri"/>
              </a:rPr>
              <a:t> </a:t>
            </a:r>
            <a:r>
              <a:rPr lang="en-US" sz="4800" b="1" dirty="0" err="1">
                <a:solidFill>
                  <a:prstClr val="white"/>
                </a:solidFill>
                <a:latin typeface="Calibri"/>
                <a:ea typeface="Calibri"/>
                <a:cs typeface="Calibri"/>
              </a:rPr>
              <a:t>pháp</a:t>
            </a:r>
            <a:r>
              <a:rPr lang="en-US" sz="4800" b="1" dirty="0">
                <a:solidFill>
                  <a:prstClr val="white"/>
                </a:solidFill>
                <a:latin typeface="Calibri"/>
                <a:ea typeface="Calibri"/>
                <a:cs typeface="Calibri"/>
              </a:rPr>
              <a:t> Upload File XML, Excel, CSV</a:t>
            </a:r>
            <a:endParaRPr lang="en-US" sz="4800" b="1" i="0" u="none" strike="noStrike" kern="1200" cap="none" spc="0" normalizeH="0" baseline="0" noProof="0" dirty="0">
              <a:ln>
                <a:noFill/>
              </a:ln>
              <a:solidFill>
                <a:prstClr val="white"/>
              </a:solidFill>
              <a:effectLst/>
              <a:uLnTx/>
              <a:uFillTx/>
              <a:latin typeface="Calibri"/>
              <a:ea typeface="Calibri"/>
              <a:cs typeface="Calibri"/>
            </a:endParaRPr>
          </a:p>
        </p:txBody>
      </p:sp>
      <p:sp>
        <p:nvSpPr>
          <p:cNvPr id="6" name="Title Placeholder 7"/>
          <p:cNvSpPr txBox="1">
            <a:spLocks/>
          </p:cNvSpPr>
          <p:nvPr/>
        </p:nvSpPr>
        <p:spPr>
          <a:xfrm>
            <a:off x="673100" y="6219825"/>
            <a:ext cx="10515600" cy="398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charset="0"/>
              <a:cs typeface="Calibri" charset="0"/>
            </a:endParaRP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itle Placeholder 7"/>
          <p:cNvSpPr txBox="1">
            <a:spLocks/>
          </p:cNvSpPr>
          <p:nvPr/>
        </p:nvSpPr>
        <p:spPr>
          <a:xfrm>
            <a:off x="508000" y="5413380"/>
            <a:ext cx="10515600" cy="1270142"/>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b="1" dirty="0">
                <a:solidFill>
                  <a:prstClr val="white"/>
                </a:solidFill>
                <a:latin typeface="Calibri"/>
                <a:ea typeface="Calibri"/>
                <a:cs typeface="Calibri"/>
              </a:rPr>
              <a:t>Feb</a:t>
            </a:r>
            <a:r>
              <a:rPr kumimoji="0" lang="en-US" sz="2400" b="1" i="0" u="none" strike="noStrike" kern="1200" cap="none" spc="0" normalizeH="0" baseline="0" noProof="0" dirty="0">
                <a:ln>
                  <a:noFill/>
                </a:ln>
                <a:solidFill>
                  <a:prstClr val="white"/>
                </a:solidFill>
                <a:effectLst/>
                <a:uLnTx/>
                <a:uFillTx/>
                <a:latin typeface="Calibri"/>
                <a:ea typeface="Calibri"/>
                <a:cs typeface="Calibri"/>
              </a:rPr>
              <a:t> </a:t>
            </a:r>
            <a:r>
              <a:rPr kumimoji="0" lang="vi-VN" sz="2400" b="1" i="0" u="none" strike="noStrike" kern="1200" cap="none" spc="0" normalizeH="0" baseline="0" noProof="0" dirty="0">
                <a:ln>
                  <a:noFill/>
                </a:ln>
                <a:solidFill>
                  <a:prstClr val="white"/>
                </a:solidFill>
                <a:effectLst/>
                <a:uLnTx/>
                <a:uFillTx/>
                <a:latin typeface="Calibri"/>
                <a:ea typeface="Calibri"/>
                <a:cs typeface="Calibri"/>
              </a:rPr>
              <a:t>20</a:t>
            </a:r>
            <a:r>
              <a:rPr kumimoji="0" lang="en-US" sz="2400" b="1" i="0" u="none" strike="noStrike" kern="1200" cap="none" spc="0" normalizeH="0" baseline="0" noProof="0" dirty="0">
                <a:ln>
                  <a:noFill/>
                </a:ln>
                <a:solidFill>
                  <a:prstClr val="white"/>
                </a:solidFill>
                <a:effectLst/>
                <a:uLnTx/>
                <a:uFillTx/>
                <a:latin typeface="Calibri"/>
                <a:ea typeface="Calibri"/>
                <a:cs typeface="Calibri"/>
              </a:rPr>
              <a:t>26</a:t>
            </a:r>
          </a:p>
        </p:txBody>
      </p:sp>
    </p:spTree>
    <p:extLst>
      <p:ext uri="{BB962C8B-B14F-4D97-AF65-F5344CB8AC3E}">
        <p14:creationId xmlns:p14="http://schemas.microsoft.com/office/powerpoint/2010/main" val="2507997171"/>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A1F96-1641-368F-64A1-A45B7871260C}"/>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C562F7F9-DE44-40FD-C6B8-8BE537842729}"/>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dirty="0" err="1">
                <a:latin typeface="+mn-lt"/>
                <a:cs typeface="Times New Roman" panose="02020603050405020304" pitchFamily="18" charset="0"/>
              </a:rPr>
              <a:t>Yêu</a:t>
            </a:r>
            <a:r>
              <a:rPr lang="en-AU" dirty="0">
                <a:latin typeface="+mn-lt"/>
                <a:cs typeface="Times New Roman" panose="02020603050405020304" pitchFamily="18" charset="0"/>
              </a:rPr>
              <a:t> </a:t>
            </a:r>
            <a:r>
              <a:rPr lang="en-AU" dirty="0" err="1">
                <a:latin typeface="+mn-lt"/>
                <a:cs typeface="Times New Roman" panose="02020603050405020304" pitchFamily="18" charset="0"/>
              </a:rPr>
              <a:t>cầu</a:t>
            </a:r>
            <a:r>
              <a:rPr lang="en-AU" dirty="0">
                <a:latin typeface="+mn-lt"/>
                <a:cs typeface="Times New Roman" panose="02020603050405020304" pitchFamily="18" charset="0"/>
              </a:rPr>
              <a:t> phi </a:t>
            </a:r>
            <a:r>
              <a:rPr lang="en-AU" dirty="0" err="1">
                <a:latin typeface="+mn-lt"/>
                <a:cs typeface="Times New Roman" panose="02020603050405020304" pitchFamily="18" charset="0"/>
              </a:rPr>
              <a:t>ch</a:t>
            </a:r>
            <a:r>
              <a:rPr lang="en-US" dirty="0" err="1">
                <a:latin typeface="+mn-lt"/>
                <a:cs typeface="Times New Roman" panose="02020603050405020304" pitchFamily="18" charset="0"/>
              </a:rPr>
              <a:t>ức</a:t>
            </a:r>
            <a:r>
              <a:rPr lang="en-US" dirty="0">
                <a:latin typeface="+mn-lt"/>
                <a:cs typeface="Times New Roman" panose="02020603050405020304" pitchFamily="18" charset="0"/>
              </a:rPr>
              <a:t> </a:t>
            </a:r>
            <a:r>
              <a:rPr lang="en-US" dirty="0" err="1">
                <a:latin typeface="+mn-lt"/>
                <a:cs typeface="Times New Roman" panose="02020603050405020304" pitchFamily="18" charset="0"/>
              </a:rPr>
              <a:t>năng</a:t>
            </a:r>
            <a:endParaRPr lang="en-AU" sz="3200" dirty="0">
              <a:solidFill>
                <a:schemeClr val="accent5"/>
              </a:solidFill>
              <a:latin typeface="+mn-lt"/>
              <a:cs typeface="Times New Roman" panose="02020603050405020304" pitchFamily="18" charset="0"/>
            </a:endParaRPr>
          </a:p>
        </p:txBody>
      </p:sp>
      <p:sp>
        <p:nvSpPr>
          <p:cNvPr id="2" name="Rectangle 1">
            <a:extLst>
              <a:ext uri="{FF2B5EF4-FFF2-40B4-BE49-F238E27FC236}">
                <a16:creationId xmlns:a16="http://schemas.microsoft.com/office/drawing/2014/main" id="{72E02FDB-8821-A61A-75CC-A443D78E6623}"/>
              </a:ext>
            </a:extLst>
          </p:cNvPr>
          <p:cNvSpPr/>
          <p:nvPr/>
        </p:nvSpPr>
        <p:spPr>
          <a:xfrm>
            <a:off x="527456" y="723538"/>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8144B3E3-2AA4-D9C3-5885-67188CA6F3D4}"/>
              </a:ext>
            </a:extLst>
          </p:cNvPr>
          <p:cNvGraphicFramePr>
            <a:graphicFrameLocks noGrp="1"/>
          </p:cNvGraphicFramePr>
          <p:nvPr>
            <p:extLst>
              <p:ext uri="{D42A27DB-BD31-4B8C-83A1-F6EECF244321}">
                <p14:modId xmlns:p14="http://schemas.microsoft.com/office/powerpoint/2010/main" val="2498997161"/>
              </p:ext>
            </p:extLst>
          </p:nvPr>
        </p:nvGraphicFramePr>
        <p:xfrm>
          <a:off x="679373" y="1028241"/>
          <a:ext cx="10431385" cy="5350496"/>
        </p:xfrm>
        <a:graphic>
          <a:graphicData uri="http://schemas.openxmlformats.org/drawingml/2006/table">
            <a:tbl>
              <a:tblPr firstRow="1" firstCol="1" bandRow="1">
                <a:tableStyleId>{5C22544A-7EE6-4342-B048-85BDC9FD1C3A}</a:tableStyleId>
              </a:tblPr>
              <a:tblGrid>
                <a:gridCol w="459242">
                  <a:extLst>
                    <a:ext uri="{9D8B030D-6E8A-4147-A177-3AD203B41FA5}">
                      <a16:colId xmlns:a16="http://schemas.microsoft.com/office/drawing/2014/main" val="1330687829"/>
                    </a:ext>
                  </a:extLst>
                </a:gridCol>
                <a:gridCol w="3657546">
                  <a:extLst>
                    <a:ext uri="{9D8B030D-6E8A-4147-A177-3AD203B41FA5}">
                      <a16:colId xmlns:a16="http://schemas.microsoft.com/office/drawing/2014/main" val="2054293996"/>
                    </a:ext>
                  </a:extLst>
                </a:gridCol>
                <a:gridCol w="3903570">
                  <a:extLst>
                    <a:ext uri="{9D8B030D-6E8A-4147-A177-3AD203B41FA5}">
                      <a16:colId xmlns:a16="http://schemas.microsoft.com/office/drawing/2014/main" val="3622521334"/>
                    </a:ext>
                  </a:extLst>
                </a:gridCol>
                <a:gridCol w="2411027">
                  <a:extLst>
                    <a:ext uri="{9D8B030D-6E8A-4147-A177-3AD203B41FA5}">
                      <a16:colId xmlns:a16="http://schemas.microsoft.com/office/drawing/2014/main" val="3292832213"/>
                    </a:ext>
                  </a:extLst>
                </a:gridCol>
              </a:tblGrid>
              <a:tr h="295756">
                <a:tc>
                  <a:txBody>
                    <a:bodyPr/>
                    <a:lstStyle/>
                    <a:p>
                      <a:pPr algn="ctr">
                        <a:buNone/>
                      </a:pPr>
                      <a:r>
                        <a:rPr lang="en-US" sz="1200" b="1">
                          <a:effectLst/>
                          <a:ea typeface="Times New Roman" panose="02020603050405020304" pitchFamily="18" charset="0"/>
                          <a:cs typeface="Times New Roman" panose="02020603050405020304" pitchFamily="18" charset="0"/>
                        </a:rPr>
                        <a:t>#</a:t>
                      </a:r>
                      <a:endParaRPr lang="en-US">
                        <a:effectLst/>
                      </a:endParaRPr>
                    </a:p>
                  </a:txBody>
                  <a:tcPr marL="9525" marR="9525" marT="9525" marB="9525" anchor="ctr">
                    <a:lnL>
                      <a:noFill/>
                    </a:lnL>
                    <a:lnR>
                      <a:noFill/>
                    </a:lnR>
                    <a:lnT>
                      <a:noFill/>
                    </a:lnT>
                    <a:lnB>
                      <a:noFill/>
                    </a:lnB>
                    <a:noFill/>
                  </a:tcPr>
                </a:tc>
                <a:tc>
                  <a:txBody>
                    <a:bodyPr/>
                    <a:lstStyle/>
                    <a:p>
                      <a:pPr>
                        <a:buNone/>
                      </a:pPr>
                      <a:r>
                        <a:rPr lang="en-US" sz="1200" b="1" dirty="0" err="1">
                          <a:effectLst/>
                          <a:ea typeface="Times New Roman" panose="02020603050405020304" pitchFamily="18" charset="0"/>
                          <a:cs typeface="Times New Roman"/>
                        </a:rPr>
                        <a:t>Yêu</a:t>
                      </a:r>
                      <a:r>
                        <a:rPr lang="en-US" sz="1200" b="1" dirty="0">
                          <a:effectLst/>
                          <a:ea typeface="Times New Roman" panose="02020603050405020304" pitchFamily="18" charset="0"/>
                          <a:cs typeface="Times New Roman"/>
                        </a:rPr>
                        <a:t> </a:t>
                      </a:r>
                      <a:r>
                        <a:rPr lang="en-US" sz="1200" b="1" dirty="0" err="1">
                          <a:effectLst/>
                          <a:ea typeface="Times New Roman" panose="02020603050405020304" pitchFamily="18" charset="0"/>
                          <a:cs typeface="Times New Roman"/>
                        </a:rPr>
                        <a:t>cầu</a:t>
                      </a:r>
                      <a:endParaRPr lang="en-US" dirty="0" err="1">
                        <a:effectLst/>
                        <a:cs typeface="Times New Roman"/>
                      </a:endParaRPr>
                    </a:p>
                  </a:txBody>
                  <a:tcPr marL="9525" marR="9525" marT="9525" marB="9525" anchor="ctr">
                    <a:lnL>
                      <a:noFill/>
                    </a:lnL>
                    <a:lnR>
                      <a:noFill/>
                    </a:lnR>
                    <a:lnT>
                      <a:noFill/>
                    </a:lnT>
                    <a:lnB>
                      <a:noFill/>
                    </a:lnB>
                    <a:noFill/>
                  </a:tcPr>
                </a:tc>
                <a:tc>
                  <a:txBody>
                    <a:bodyPr/>
                    <a:lstStyle/>
                    <a:p>
                      <a:pPr>
                        <a:buNone/>
                      </a:pPr>
                      <a:r>
                        <a:rPr lang="en-US" sz="1200" b="1" dirty="0" err="1">
                          <a:effectLst/>
                          <a:ea typeface="Times New Roman" panose="02020603050405020304" pitchFamily="18" charset="0"/>
                          <a:cs typeface="Times New Roman"/>
                        </a:rPr>
                        <a:t>Giá</a:t>
                      </a:r>
                      <a:r>
                        <a:rPr lang="en-US" sz="1200" b="1" dirty="0">
                          <a:effectLst/>
                          <a:ea typeface="Times New Roman" panose="02020603050405020304" pitchFamily="18" charset="0"/>
                          <a:cs typeface="Times New Roman"/>
                        </a:rPr>
                        <a:t> </a:t>
                      </a:r>
                      <a:r>
                        <a:rPr lang="en-US" sz="1200" b="1" dirty="0" err="1">
                          <a:effectLst/>
                          <a:ea typeface="Times New Roman" panose="02020603050405020304" pitchFamily="18" charset="0"/>
                          <a:cs typeface="Times New Roman"/>
                        </a:rPr>
                        <a:t>trị</a:t>
                      </a:r>
                      <a:endParaRPr lang="en-US" dirty="0" err="1">
                        <a:effectLst/>
                        <a:cs typeface="Times New Roman"/>
                      </a:endParaRPr>
                    </a:p>
                  </a:txBody>
                  <a:tcPr marL="9525" marR="9525" marT="9525" marB="9525" anchor="ctr">
                    <a:lnL>
                      <a:noFill/>
                    </a:lnL>
                    <a:lnR>
                      <a:noFill/>
                    </a:lnR>
                    <a:lnT>
                      <a:noFill/>
                    </a:lnT>
                    <a:lnB>
                      <a:noFill/>
                    </a:lnB>
                    <a:noFill/>
                  </a:tcPr>
                </a:tc>
                <a:tc>
                  <a:txBody>
                    <a:bodyPr/>
                    <a:lstStyle/>
                    <a:p>
                      <a:pPr>
                        <a:buNone/>
                      </a:pPr>
                      <a:r>
                        <a:rPr lang="en-US" sz="1200" b="1">
                          <a:effectLst/>
                          <a:ea typeface="Times New Roman" panose="02020603050405020304" pitchFamily="18" charset="0"/>
                          <a:cs typeface="Times New Roman" panose="02020603050405020304" pitchFamily="18" charset="0"/>
                        </a:rPr>
                        <a:t>Solution</a:t>
                      </a:r>
                      <a:endParaRPr lang="en-US">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175475498"/>
                  </a:ext>
                </a:extLst>
              </a:tr>
              <a:tr h="295756">
                <a:tc>
                  <a:txBody>
                    <a:bodyPr/>
                    <a:lstStyle/>
                    <a:p>
                      <a:pPr algn="l">
                        <a:buNone/>
                      </a:pPr>
                      <a:r>
                        <a:rPr lang="en-US" sz="1200">
                          <a:effectLst/>
                          <a:ea typeface="Times New Roman" panose="02020603050405020304" pitchFamily="18" charset="0"/>
                          <a:cs typeface="Times New Roman" panose="02020603050405020304" pitchFamily="18" charset="0"/>
                        </a:rPr>
                        <a:t>1</a:t>
                      </a:r>
                      <a:endParaRPr lang="en-US">
                        <a:effectLst/>
                      </a:endParaRPr>
                    </a:p>
                  </a:txBody>
                  <a:tcPr marL="9525" marR="9525" marT="9525" marB="9525" anchor="ctr">
                    <a:lnL>
                      <a:noFill/>
                    </a:lnL>
                    <a:lnR>
                      <a:noFill/>
                    </a:lnR>
                    <a:lnT>
                      <a:noFill/>
                    </a:lnT>
                    <a:lnB>
                      <a:noFill/>
                    </a:lnB>
                    <a:noFill/>
                  </a:tcPr>
                </a:tc>
                <a:tc>
                  <a:txBody>
                    <a:bodyPr/>
                    <a:lstStyle/>
                    <a:p>
                      <a:pPr algn="l">
                        <a:buNone/>
                      </a:pPr>
                      <a:r>
                        <a:rPr lang="vi-VN" sz="1200" b="1">
                          <a:effectLst/>
                          <a:ea typeface="Times New Roman" panose="02020603050405020304" pitchFamily="18" charset="0"/>
                          <a:cs typeface="Times New Roman" panose="02020603050405020304" pitchFamily="18" charset="0"/>
                        </a:rPr>
                        <a:t>Lưu trữ files</a:t>
                      </a:r>
                      <a:endParaRPr lang="vi-VN">
                        <a:effectLst/>
                      </a:endParaRPr>
                    </a:p>
                  </a:txBody>
                  <a:tcPr marL="9525" marR="9525" marT="9525" marB="9525" anchor="ctr">
                    <a:lnL>
                      <a:noFill/>
                    </a:lnL>
                    <a:lnR>
                      <a:noFill/>
                    </a:lnR>
                    <a:lnT>
                      <a:noFill/>
                    </a:lnT>
                    <a:lnB>
                      <a:noFill/>
                    </a:lnB>
                    <a:noFill/>
                  </a:tcPr>
                </a:tc>
                <a:tc>
                  <a:txBody>
                    <a:bodyPr/>
                    <a:lstStyle/>
                    <a:p>
                      <a:pPr algn="l">
                        <a:buNone/>
                      </a:pPr>
                      <a:r>
                        <a:rPr lang="en-US" sz="1200" dirty="0">
                          <a:effectLst/>
                          <a:ea typeface="Times New Roman" panose="02020603050405020304" pitchFamily="18" charset="0"/>
                          <a:cs typeface="Times New Roman"/>
                        </a:rPr>
                        <a:t>3 </a:t>
                      </a:r>
                      <a:r>
                        <a:rPr lang="en-US" sz="1200" dirty="0" err="1">
                          <a:effectLst/>
                          <a:ea typeface="Times New Roman" panose="02020603050405020304" pitchFamily="18" charset="0"/>
                          <a:cs typeface="Times New Roman"/>
                        </a:rPr>
                        <a:t>tháng</a:t>
                      </a:r>
                      <a:endParaRPr lang="en-US" dirty="0" err="1">
                        <a:effectLst/>
                        <a:cs typeface="Times New Roman"/>
                      </a:endParaRPr>
                    </a:p>
                  </a:txBody>
                  <a:tcPr marL="9525" marR="9525" marT="9525" marB="9525" anchor="ctr">
                    <a:lnL>
                      <a:noFill/>
                    </a:lnL>
                    <a:lnR>
                      <a:noFill/>
                    </a:lnR>
                    <a:lnT>
                      <a:noFill/>
                    </a:lnT>
                    <a:lnB>
                      <a:noFill/>
                    </a:lnB>
                    <a:noFill/>
                  </a:tcPr>
                </a:tc>
                <a:tc>
                  <a:txBody>
                    <a:bodyPr/>
                    <a:lstStyle/>
                    <a:p>
                      <a:pPr algn="l">
                        <a:buNone/>
                      </a:pPr>
                      <a:r>
                        <a:rPr lang="en-US" sz="1200" dirty="0" err="1">
                          <a:effectLst/>
                          <a:ea typeface="Times New Roman" panose="02020603050405020304" pitchFamily="18" charset="0"/>
                          <a:cs typeface="Times New Roman"/>
                        </a:rPr>
                        <a:t>MinIO</a:t>
                      </a:r>
                      <a:r>
                        <a:rPr lang="en-US" sz="1200" dirty="0">
                          <a:effectLst/>
                          <a:ea typeface="Times New Roman" panose="02020603050405020304" pitchFamily="18" charset="0"/>
                          <a:cs typeface="Times New Roman"/>
                        </a:rPr>
                        <a:t> Lifecycle Policy</a:t>
                      </a:r>
                      <a:endParaRPr lang="en-US" dirty="0">
                        <a:effectLst/>
                        <a:cs typeface="Times New Roman"/>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1638333424"/>
                  </a:ext>
                </a:extLst>
              </a:tr>
              <a:tr h="833494">
                <a:tc>
                  <a:txBody>
                    <a:bodyPr/>
                    <a:lstStyle/>
                    <a:p>
                      <a:pPr algn="l">
                        <a:buNone/>
                      </a:pPr>
                      <a:r>
                        <a:rPr lang="en-US" sz="1200">
                          <a:effectLst/>
                          <a:ea typeface="Times New Roman" panose="02020603050405020304" pitchFamily="18" charset="0"/>
                          <a:cs typeface="Times New Roman" panose="02020603050405020304" pitchFamily="18" charset="0"/>
                        </a:rPr>
                        <a:t>2</a:t>
                      </a:r>
                      <a:endParaRPr lang="en-US">
                        <a:effectLst/>
                      </a:endParaRPr>
                    </a:p>
                  </a:txBody>
                  <a:tcPr marL="9525" marR="9525" marT="9525" marB="9525" anchor="ctr">
                    <a:lnL>
                      <a:noFill/>
                    </a:lnL>
                    <a:lnR>
                      <a:noFill/>
                    </a:lnR>
                    <a:lnT>
                      <a:noFill/>
                    </a:lnT>
                    <a:lnB>
                      <a:noFill/>
                    </a:lnB>
                    <a:noFill/>
                  </a:tcPr>
                </a:tc>
                <a:tc>
                  <a:txBody>
                    <a:bodyPr/>
                    <a:lstStyle/>
                    <a:p>
                      <a:pPr algn="l">
                        <a:buNone/>
                      </a:pPr>
                      <a:r>
                        <a:rPr lang="de-DE" sz="1200" b="1" dirty="0" err="1">
                          <a:effectLst/>
                          <a:ea typeface="Times New Roman" panose="02020603050405020304" pitchFamily="18" charset="0"/>
                          <a:cs typeface="Times New Roman"/>
                        </a:rPr>
                        <a:t>Kiểu</a:t>
                      </a:r>
                      <a:r>
                        <a:rPr lang="de-DE" sz="1200" b="1" dirty="0">
                          <a:effectLst/>
                          <a:ea typeface="Times New Roman" panose="02020603050405020304" pitchFamily="18" charset="0"/>
                          <a:cs typeface="Times New Roman"/>
                        </a:rPr>
                        <a:t> </a:t>
                      </a:r>
                      <a:r>
                        <a:rPr lang="de-DE" sz="1200" b="1" dirty="0" err="1">
                          <a:effectLst/>
                          <a:ea typeface="Times New Roman" panose="02020603050405020304" pitchFamily="18" charset="0"/>
                          <a:cs typeface="Times New Roman"/>
                        </a:rPr>
                        <a:t>file</a:t>
                      </a:r>
                      <a:endParaRPr lang="de-DE" dirty="0" err="1">
                        <a:effectLst/>
                        <a:cs typeface="Times New Roman"/>
                      </a:endParaRPr>
                    </a:p>
                  </a:txBody>
                  <a:tcPr marL="9525" marR="9525" marT="9525" marB="9525" anchor="ctr">
                    <a:lnL>
                      <a:noFill/>
                    </a:lnL>
                    <a:lnR>
                      <a:noFill/>
                    </a:lnR>
                    <a:lnT>
                      <a:noFill/>
                    </a:lnT>
                    <a:lnB>
                      <a:noFill/>
                    </a:lnB>
                    <a:noFill/>
                  </a:tcPr>
                </a:tc>
                <a:tc>
                  <a:txBody>
                    <a:bodyPr/>
                    <a:lstStyle/>
                    <a:p>
                      <a:pPr algn="l">
                        <a:buNone/>
                      </a:pPr>
                      <a:r>
                        <a:rPr lang="en-US" sz="1200" dirty="0">
                          <a:effectLst/>
                          <a:ea typeface="Times New Roman" panose="02020603050405020304" pitchFamily="18" charset="0"/>
                          <a:cs typeface="Times New Roman"/>
                        </a:rPr>
                        <a:t>Xml, </a:t>
                      </a:r>
                      <a:r>
                        <a:rPr lang="en-US" sz="1200" dirty="0" err="1">
                          <a:effectLst/>
                          <a:ea typeface="Times New Roman" panose="02020603050405020304" pitchFamily="18" charset="0"/>
                          <a:cs typeface="Times New Roman"/>
                        </a:rPr>
                        <a:t>Cvs</a:t>
                      </a:r>
                      <a:r>
                        <a:rPr lang="en-US" sz="1200" dirty="0">
                          <a:effectLst/>
                          <a:ea typeface="Times New Roman" panose="02020603050405020304" pitchFamily="18" charset="0"/>
                          <a:cs typeface="Times New Roman"/>
                        </a:rPr>
                        <a:t>, excel, parquet</a:t>
                      </a:r>
                      <a:endParaRPr lang="en-US" dirty="0">
                        <a:effectLst/>
                        <a:cs typeface="Times New Roman"/>
                      </a:endParaRPr>
                    </a:p>
                  </a:txBody>
                  <a:tcPr marL="9525" marR="9525" marT="9525" marB="9525" anchor="ctr">
                    <a:lnL>
                      <a:noFill/>
                    </a:lnL>
                    <a:lnR>
                      <a:noFill/>
                    </a:lnR>
                    <a:lnT>
                      <a:noFill/>
                    </a:lnT>
                    <a:lnB>
                      <a:noFill/>
                    </a:lnB>
                    <a:noFill/>
                  </a:tcPr>
                </a:tc>
                <a:tc>
                  <a:txBody>
                    <a:bodyPr/>
                    <a:lstStyle/>
                    <a:p>
                      <a:pPr algn="l">
                        <a:buNone/>
                      </a:pPr>
                      <a:r>
                        <a:rPr lang="en-US" sz="1200">
                          <a:effectLst/>
                          <a:ea typeface="Times New Roman" panose="02020603050405020304" pitchFamily="18" charset="0"/>
                          <a:cs typeface="Times New Roman" panose="02020603050405020304" pitchFamily="18" charset="0"/>
                        </a:rPr>
                        <a:t>Frontend: Extension check</a:t>
                      </a:r>
                      <a:endParaRPr lang="en-US">
                        <a:effectLst/>
                      </a:endParaRPr>
                    </a:p>
                    <a:p>
                      <a:pPr algn="l">
                        <a:buNone/>
                      </a:pPr>
                      <a:r>
                        <a:rPr lang="en-US" sz="1200">
                          <a:effectLst/>
                          <a:ea typeface="Times New Roman" panose="02020603050405020304" pitchFamily="18" charset="0"/>
                          <a:cs typeface="Times New Roman" panose="02020603050405020304" pitchFamily="18" charset="0"/>
                        </a:rPr>
                        <a:t>Backend: MIME type </a:t>
                      </a:r>
                      <a:endParaRPr lang="en-US">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2577777369"/>
                  </a:ext>
                </a:extLst>
              </a:tr>
              <a:tr h="295756">
                <a:tc>
                  <a:txBody>
                    <a:bodyPr/>
                    <a:lstStyle/>
                    <a:p>
                      <a:pPr algn="l">
                        <a:buNone/>
                      </a:pPr>
                      <a:r>
                        <a:rPr lang="en-US" sz="1200">
                          <a:effectLst/>
                          <a:ea typeface="Times New Roman" panose="02020603050405020304" pitchFamily="18" charset="0"/>
                          <a:cs typeface="Times New Roman" panose="02020603050405020304" pitchFamily="18" charset="0"/>
                        </a:rPr>
                        <a:t>3</a:t>
                      </a:r>
                      <a:endParaRPr lang="en-US">
                        <a:effectLst/>
                      </a:endParaRPr>
                    </a:p>
                  </a:txBody>
                  <a:tcPr marL="9525" marR="9525" marT="9525" marB="9525" anchor="ctr">
                    <a:lnL>
                      <a:noFill/>
                    </a:lnL>
                    <a:lnR>
                      <a:noFill/>
                    </a:lnR>
                    <a:lnT>
                      <a:noFill/>
                    </a:lnT>
                    <a:lnB>
                      <a:noFill/>
                    </a:lnB>
                    <a:noFill/>
                  </a:tcPr>
                </a:tc>
                <a:tc>
                  <a:txBody>
                    <a:bodyPr/>
                    <a:lstStyle/>
                    <a:p>
                      <a:pPr algn="l">
                        <a:buNone/>
                      </a:pPr>
                      <a:r>
                        <a:rPr lang="vi-VN" sz="1200" b="1">
                          <a:effectLst/>
                          <a:ea typeface="Times New Roman" panose="02020603050405020304" pitchFamily="18" charset="0"/>
                          <a:cs typeface="Times New Roman" panose="02020603050405020304" pitchFamily="18" charset="0"/>
                        </a:rPr>
                        <a:t>Dung lượng file</a:t>
                      </a:r>
                      <a:endParaRPr lang="vi-VN">
                        <a:effectLst/>
                      </a:endParaRPr>
                    </a:p>
                  </a:txBody>
                  <a:tcPr marL="9525" marR="9525" marT="9525" marB="9525" anchor="ctr">
                    <a:lnL>
                      <a:noFill/>
                    </a:lnL>
                    <a:lnR>
                      <a:noFill/>
                    </a:lnR>
                    <a:lnT>
                      <a:noFill/>
                    </a:lnT>
                    <a:lnB>
                      <a:noFill/>
                    </a:lnB>
                    <a:noFill/>
                  </a:tcPr>
                </a:tc>
                <a:tc>
                  <a:txBody>
                    <a:bodyPr/>
                    <a:lstStyle/>
                    <a:p>
                      <a:pPr algn="l">
                        <a:buNone/>
                      </a:pPr>
                      <a:r>
                        <a:rPr lang="en-US" sz="1200" dirty="0" err="1">
                          <a:effectLst/>
                          <a:ea typeface="Times New Roman" panose="02020603050405020304" pitchFamily="18" charset="0"/>
                          <a:cs typeface="Times New Roman"/>
                        </a:rPr>
                        <a:t>Hỗ</a:t>
                      </a: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trợ</a:t>
                      </a: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tối</a:t>
                      </a: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đa</a:t>
                      </a:r>
                      <a:r>
                        <a:rPr lang="en-US" sz="1200" dirty="0">
                          <a:effectLst/>
                          <a:ea typeface="Times New Roman" panose="02020603050405020304" pitchFamily="18" charset="0"/>
                          <a:cs typeface="Times New Roman"/>
                        </a:rPr>
                        <a:t> 5 GB</a:t>
                      </a:r>
                      <a:endParaRPr lang="en-US" dirty="0">
                        <a:effectLst/>
                        <a:cs typeface="Times New Roman"/>
                      </a:endParaRPr>
                    </a:p>
                  </a:txBody>
                  <a:tcPr marL="9525" marR="9525" marT="9525" marB="9525" anchor="ctr">
                    <a:lnL>
                      <a:noFill/>
                    </a:lnL>
                    <a:lnR>
                      <a:noFill/>
                    </a:lnR>
                    <a:lnT>
                      <a:noFill/>
                    </a:lnT>
                    <a:lnB>
                      <a:noFill/>
                    </a:lnB>
                    <a:noFill/>
                  </a:tcPr>
                </a:tc>
                <a:tc>
                  <a:txBody>
                    <a:bodyPr/>
                    <a:lstStyle/>
                    <a:p>
                      <a:pPr algn="l">
                        <a:buNone/>
                      </a:pPr>
                      <a:endParaRPr lang="en-US" dirty="0">
                        <a:effectLst/>
                        <a:cs typeface="Times New Roman"/>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1442177836"/>
                  </a:ext>
                </a:extLst>
              </a:tr>
              <a:tr h="564625">
                <a:tc>
                  <a:txBody>
                    <a:bodyPr/>
                    <a:lstStyle/>
                    <a:p>
                      <a:pPr algn="l">
                        <a:buNone/>
                      </a:pPr>
                      <a:r>
                        <a:rPr lang="en-US" sz="1200">
                          <a:effectLst/>
                          <a:ea typeface="Times New Roman" panose="02020603050405020304" pitchFamily="18" charset="0"/>
                          <a:cs typeface="Times New Roman" panose="02020603050405020304" pitchFamily="18" charset="0"/>
                        </a:rPr>
                        <a:t>4</a:t>
                      </a:r>
                      <a:endParaRPr lang="en-US">
                        <a:effectLst/>
                      </a:endParaRPr>
                    </a:p>
                  </a:txBody>
                  <a:tcPr marL="9525" marR="9525" marT="9525" marB="9525" anchor="ctr">
                    <a:lnL>
                      <a:noFill/>
                    </a:lnL>
                    <a:lnR>
                      <a:noFill/>
                    </a:lnR>
                    <a:lnT>
                      <a:noFill/>
                    </a:lnT>
                    <a:lnB>
                      <a:noFill/>
                    </a:lnB>
                    <a:noFill/>
                  </a:tcPr>
                </a:tc>
                <a:tc>
                  <a:txBody>
                    <a:bodyPr/>
                    <a:lstStyle/>
                    <a:p>
                      <a:pPr algn="l">
                        <a:buNone/>
                      </a:pPr>
                      <a:r>
                        <a:rPr lang="en-US" sz="1200" b="1">
                          <a:effectLst/>
                          <a:ea typeface="Times New Roman" panose="02020603050405020304" pitchFamily="18" charset="0"/>
                          <a:cs typeface="Times New Roman" panose="02020603050405020304" pitchFamily="18" charset="0"/>
                        </a:rPr>
                        <a:t>Daily quota, Rate limit</a:t>
                      </a:r>
                      <a:endParaRPr lang="en-US">
                        <a:effectLst/>
                      </a:endParaRPr>
                    </a:p>
                  </a:txBody>
                  <a:tcPr marL="9525" marR="9525" marT="9525" marB="9525" anchor="ctr">
                    <a:lnL>
                      <a:noFill/>
                    </a:lnL>
                    <a:lnR>
                      <a:noFill/>
                    </a:lnR>
                    <a:lnT>
                      <a:noFill/>
                    </a:lnT>
                    <a:lnB>
                      <a:noFill/>
                    </a:lnB>
                    <a:noFill/>
                  </a:tcPr>
                </a:tc>
                <a:tc>
                  <a:txBody>
                    <a:bodyPr/>
                    <a:lstStyle/>
                    <a:p>
                      <a:pPr algn="l">
                        <a:buNone/>
                      </a:pPr>
                      <a:r>
                        <a:rPr lang="en-US" sz="1200">
                          <a:effectLst/>
                          <a:ea typeface="Times New Roman" panose="02020603050405020304" pitchFamily="18" charset="0"/>
                          <a:cs typeface="Times New Roman" panose="02020603050405020304" pitchFamily="18" charset="0"/>
                        </a:rPr>
                        <a:t>100GB/day</a:t>
                      </a:r>
                      <a:endParaRPr lang="en-US">
                        <a:effectLst/>
                      </a:endParaRPr>
                    </a:p>
                    <a:p>
                      <a:pPr algn="l">
                        <a:buNone/>
                      </a:pPr>
                      <a:r>
                        <a:rPr lang="en-US" sz="1200">
                          <a:effectLst/>
                          <a:ea typeface="Times New Roman" panose="02020603050405020304" pitchFamily="18" charset="0"/>
                          <a:cs typeface="Times New Roman" panose="02020603050405020304" pitchFamily="18" charset="0"/>
                        </a:rPr>
                        <a:t>5 uploads/min/user</a:t>
                      </a:r>
                      <a:endParaRPr lang="en-US">
                        <a:effectLst/>
                      </a:endParaRPr>
                    </a:p>
                  </a:txBody>
                  <a:tcPr marL="9525" marR="9525" marT="9525" marB="9525" anchor="ctr">
                    <a:lnL>
                      <a:noFill/>
                    </a:lnL>
                    <a:lnR>
                      <a:noFill/>
                    </a:lnR>
                    <a:lnT>
                      <a:noFill/>
                    </a:lnT>
                    <a:lnB>
                      <a:noFill/>
                    </a:lnB>
                    <a:noFill/>
                  </a:tcPr>
                </a:tc>
                <a:tc>
                  <a:txBody>
                    <a:bodyPr/>
                    <a:lstStyle/>
                    <a:p>
                      <a:pPr algn="l">
                        <a:buNone/>
                      </a:pPr>
                      <a:r>
                        <a:rPr lang="en-US" sz="1200">
                          <a:effectLst/>
                          <a:ea typeface="Times New Roman" panose="02020603050405020304" pitchFamily="18" charset="0"/>
                          <a:cs typeface="Times New Roman" panose="02020603050405020304" pitchFamily="18" charset="0"/>
                        </a:rPr>
                        <a:t>Redis counter + middleware</a:t>
                      </a:r>
                      <a:endParaRPr lang="en-US">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3536589551"/>
                  </a:ext>
                </a:extLst>
              </a:tr>
              <a:tr h="1102364">
                <a:tc>
                  <a:txBody>
                    <a:bodyPr/>
                    <a:lstStyle/>
                    <a:p>
                      <a:pPr algn="l">
                        <a:buNone/>
                      </a:pPr>
                      <a:r>
                        <a:rPr lang="en-US" sz="1200">
                          <a:effectLst/>
                          <a:ea typeface="Times New Roman" panose="02020603050405020304" pitchFamily="18" charset="0"/>
                          <a:cs typeface="Times New Roman" panose="02020603050405020304" pitchFamily="18" charset="0"/>
                        </a:rPr>
                        <a:t>5</a:t>
                      </a:r>
                      <a:endParaRPr lang="en-US">
                        <a:effectLst/>
                      </a:endParaRPr>
                    </a:p>
                  </a:txBody>
                  <a:tcPr marL="9525" marR="9525" marT="9525" marB="9525" anchor="ctr">
                    <a:lnL>
                      <a:noFill/>
                    </a:lnL>
                    <a:lnR>
                      <a:noFill/>
                    </a:lnR>
                    <a:lnT>
                      <a:noFill/>
                    </a:lnT>
                    <a:lnB>
                      <a:noFill/>
                    </a:lnB>
                    <a:noFill/>
                  </a:tcPr>
                </a:tc>
                <a:tc>
                  <a:txBody>
                    <a:bodyPr/>
                    <a:lstStyle/>
                    <a:p>
                      <a:pPr algn="l">
                        <a:buNone/>
                      </a:pPr>
                      <a:r>
                        <a:rPr lang="en-US" sz="1200" b="1">
                          <a:effectLst/>
                          <a:ea typeface="Times New Roman" panose="02020603050405020304" pitchFamily="18" charset="0"/>
                          <a:cs typeface="Times New Roman" panose="02020603050405020304" pitchFamily="18" charset="0"/>
                        </a:rPr>
                        <a:t>Resume Upload</a:t>
                      </a:r>
                      <a:endParaRPr lang="en-US">
                        <a:effectLst/>
                      </a:endParaRPr>
                    </a:p>
                  </a:txBody>
                  <a:tcPr marL="9525" marR="9525" marT="9525" marB="9525" anchor="ctr">
                    <a:lnL>
                      <a:noFill/>
                    </a:lnL>
                    <a:lnR>
                      <a:noFill/>
                    </a:lnR>
                    <a:lnT>
                      <a:noFill/>
                    </a:lnT>
                    <a:lnB>
                      <a:noFill/>
                    </a:lnB>
                    <a:noFill/>
                  </a:tcPr>
                </a:tc>
                <a:tc>
                  <a:txBody>
                    <a:bodyPr/>
                    <a:lstStyle/>
                    <a:p>
                      <a:pPr algn="l">
                        <a:buNone/>
                      </a:pPr>
                      <a:r>
                        <a:rPr lang="en-US" sz="1200" dirty="0" err="1">
                          <a:effectLst/>
                          <a:ea typeface="Times New Roman" panose="02020603050405020304" pitchFamily="18" charset="0"/>
                          <a:cs typeface="Times New Roman"/>
                        </a:rPr>
                        <a:t>Hỗ</a:t>
                      </a: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trợ</a:t>
                      </a:r>
                      <a:r>
                        <a:rPr lang="en-US" sz="1200" dirty="0">
                          <a:effectLst/>
                          <a:ea typeface="Times New Roman" panose="02020603050405020304" pitchFamily="18" charset="0"/>
                          <a:cs typeface="Times New Roman"/>
                        </a:rPr>
                        <a:t> </a:t>
                      </a:r>
                      <a:endParaRPr lang="en-US" dirty="0">
                        <a:effectLst/>
                        <a:cs typeface="Times New Roman"/>
                      </a:endParaRPr>
                    </a:p>
                  </a:txBody>
                  <a:tcPr marL="9525" marR="9525" marT="9525" marB="9525" anchor="ctr">
                    <a:lnL>
                      <a:noFill/>
                    </a:lnL>
                    <a:lnR>
                      <a:noFill/>
                    </a:lnR>
                    <a:lnT>
                      <a:noFill/>
                    </a:lnT>
                    <a:lnB>
                      <a:noFill/>
                    </a:lnB>
                    <a:noFill/>
                  </a:tcPr>
                </a:tc>
                <a:tc>
                  <a:txBody>
                    <a:bodyPr/>
                    <a:lstStyle/>
                    <a:p>
                      <a:pPr algn="l">
                        <a:buNone/>
                      </a:pPr>
                      <a:r>
                        <a:rPr lang="en-US" sz="1200" dirty="0" err="1">
                          <a:effectLst/>
                          <a:ea typeface="Times New Roman" panose="02020603050405020304" pitchFamily="18" charset="0"/>
                          <a:cs typeface="Times New Roman"/>
                        </a:rPr>
                        <a:t>MinIO</a:t>
                      </a:r>
                      <a:r>
                        <a:rPr lang="en-US" sz="1200" dirty="0">
                          <a:effectLst/>
                          <a:ea typeface="Times New Roman" panose="02020603050405020304" pitchFamily="18" charset="0"/>
                          <a:cs typeface="Times New Roman"/>
                        </a:rPr>
                        <a:t> multipart, chia </a:t>
                      </a:r>
                      <a:r>
                        <a:rPr lang="en-US" sz="1200" dirty="0" err="1">
                          <a:effectLst/>
                          <a:ea typeface="Times New Roman" panose="02020603050405020304" pitchFamily="18" charset="0"/>
                          <a:cs typeface="Times New Roman"/>
                        </a:rPr>
                        <a:t>theo</a:t>
                      </a:r>
                      <a:r>
                        <a:rPr lang="en-US" sz="1200" dirty="0">
                          <a:effectLst/>
                          <a:ea typeface="Times New Roman" panose="02020603050405020304" pitchFamily="18" charset="0"/>
                          <a:cs typeface="Times New Roman"/>
                        </a:rPr>
                        <a:t> chunks upload </a:t>
                      </a:r>
                      <a:r>
                        <a:rPr lang="en-US" sz="1200" dirty="0" err="1">
                          <a:effectLst/>
                          <a:ea typeface="Times New Roman" panose="02020603050405020304" pitchFamily="18" charset="0"/>
                          <a:cs typeface="Times New Roman"/>
                        </a:rPr>
                        <a:t>từng</a:t>
                      </a: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phần</a:t>
                      </a: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hỗ</a:t>
                      </a: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trợ</a:t>
                      </a:r>
                      <a:r>
                        <a:rPr lang="en-US" sz="1200" dirty="0">
                          <a:effectLst/>
                          <a:ea typeface="Times New Roman" panose="02020603050405020304" pitchFamily="18" charset="0"/>
                          <a:cs typeface="Times New Roman"/>
                        </a:rPr>
                        <a:t> resume upload</a:t>
                      </a:r>
                      <a:endParaRPr lang="en-US" dirty="0">
                        <a:effectLst/>
                        <a:cs typeface="Times New Roman"/>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2748454399"/>
                  </a:ext>
                </a:extLst>
              </a:tr>
              <a:tr h="564625">
                <a:tc>
                  <a:txBody>
                    <a:bodyPr/>
                    <a:lstStyle/>
                    <a:p>
                      <a:pPr algn="l">
                        <a:buNone/>
                      </a:pPr>
                      <a:r>
                        <a:rPr lang="en-US" sz="1200">
                          <a:effectLst/>
                          <a:ea typeface="Times New Roman" panose="02020603050405020304" pitchFamily="18" charset="0"/>
                          <a:cs typeface="Times New Roman"/>
                        </a:rPr>
                        <a:t>6</a:t>
                      </a:r>
                      <a:endParaRPr lang="en-US">
                        <a:effectLst/>
                        <a:cs typeface="Times New Roman"/>
                      </a:endParaRPr>
                    </a:p>
                  </a:txBody>
                  <a:tcPr marL="9525" marR="9525" marT="9525" marB="9525" anchor="ctr">
                    <a:lnL>
                      <a:noFill/>
                    </a:lnL>
                    <a:lnR>
                      <a:noFill/>
                    </a:lnR>
                    <a:lnT>
                      <a:noFill/>
                    </a:lnT>
                    <a:lnB>
                      <a:noFill/>
                    </a:lnB>
                    <a:noFill/>
                  </a:tcPr>
                </a:tc>
                <a:tc>
                  <a:txBody>
                    <a:bodyPr/>
                    <a:lstStyle/>
                    <a:p>
                      <a:pPr algn="l">
                        <a:buNone/>
                      </a:pPr>
                      <a:r>
                        <a:rPr lang="en-US" sz="1200" b="1">
                          <a:effectLst/>
                          <a:ea typeface="Times New Roman" panose="02020603050405020304" pitchFamily="18" charset="0"/>
                          <a:cs typeface="Times New Roman" panose="02020603050405020304" pitchFamily="18" charset="0"/>
                        </a:rPr>
                        <a:t>Audit logs</a:t>
                      </a:r>
                      <a:endParaRPr lang="en-US">
                        <a:effectLst/>
                      </a:endParaRPr>
                    </a:p>
                  </a:txBody>
                  <a:tcPr marL="9525" marR="9525" marT="9525" marB="9525" anchor="ctr">
                    <a:lnL>
                      <a:noFill/>
                    </a:lnL>
                    <a:lnR>
                      <a:noFill/>
                    </a:lnR>
                    <a:lnT>
                      <a:noFill/>
                    </a:lnT>
                    <a:lnB>
                      <a:noFill/>
                    </a:lnB>
                    <a:noFill/>
                  </a:tcPr>
                </a:tc>
                <a:tc>
                  <a:txBody>
                    <a:bodyPr/>
                    <a:lstStyle/>
                    <a:p>
                      <a:pPr algn="l">
                        <a:buNone/>
                      </a:pPr>
                      <a:r>
                        <a:rPr lang="en-US" sz="1200" dirty="0" err="1">
                          <a:effectLst/>
                          <a:ea typeface="Times New Roman" panose="02020603050405020304" pitchFamily="18" charset="0"/>
                          <a:cs typeface="Times New Roman"/>
                        </a:rPr>
                        <a:t>Ghi</a:t>
                      </a:r>
                      <a:r>
                        <a:rPr lang="en-US" sz="1200" dirty="0">
                          <a:effectLst/>
                          <a:ea typeface="Times New Roman" panose="02020603050405020304" pitchFamily="18" charset="0"/>
                          <a:cs typeface="Times New Roman"/>
                        </a:rPr>
                        <a:t> logs upload/download/validate/ingest</a:t>
                      </a:r>
                      <a:endParaRPr lang="en-US" dirty="0">
                        <a:effectLst/>
                        <a:cs typeface="Times New Roman"/>
                      </a:endParaRPr>
                    </a:p>
                  </a:txBody>
                  <a:tcPr marL="9525" marR="9525" marT="9525" marB="9525" anchor="ctr">
                    <a:lnL>
                      <a:noFill/>
                    </a:lnL>
                    <a:lnR>
                      <a:noFill/>
                    </a:lnR>
                    <a:lnT>
                      <a:noFill/>
                    </a:lnT>
                    <a:lnB>
                      <a:noFill/>
                    </a:lnB>
                    <a:noFill/>
                  </a:tcPr>
                </a:tc>
                <a:tc>
                  <a:txBody>
                    <a:bodyPr/>
                    <a:lstStyle/>
                    <a:p>
                      <a:pPr algn="l">
                        <a:buNone/>
                      </a:pPr>
                      <a:r>
                        <a:rPr lang="en-US" sz="1200" dirty="0">
                          <a:effectLst/>
                          <a:ea typeface="Times New Roman" panose="02020603050405020304" pitchFamily="18" charset="0"/>
                          <a:cs typeface="Times New Roman"/>
                        </a:rPr>
                        <a:t>Logs upload, validate, ingest, approve</a:t>
                      </a:r>
                      <a:endParaRPr lang="en-US" dirty="0">
                        <a:effectLst/>
                        <a:cs typeface="Times New Roman"/>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3488885991"/>
                  </a:ext>
                </a:extLst>
              </a:tr>
              <a:tr h="1102364">
                <a:tc>
                  <a:txBody>
                    <a:bodyPr/>
                    <a:lstStyle/>
                    <a:p>
                      <a:pPr algn="l">
                        <a:buNone/>
                      </a:pPr>
                      <a:r>
                        <a:rPr lang="en-US" sz="1200" dirty="0">
                          <a:effectLst/>
                          <a:ea typeface="Times New Roman" panose="02020603050405020304" pitchFamily="18" charset="0"/>
                          <a:cs typeface="Times New Roman"/>
                        </a:rPr>
                        <a:t>7</a:t>
                      </a:r>
                      <a:endParaRPr lang="en-US" dirty="0">
                        <a:effectLst/>
                        <a:cs typeface="Times New Roman"/>
                      </a:endParaRPr>
                    </a:p>
                  </a:txBody>
                  <a:tcPr marL="9525" marR="9525" marT="9525" marB="9525" anchor="ctr">
                    <a:lnL>
                      <a:noFill/>
                    </a:lnL>
                    <a:lnR>
                      <a:noFill/>
                    </a:lnR>
                    <a:lnT>
                      <a:noFill/>
                    </a:lnT>
                    <a:lnB>
                      <a:noFill/>
                    </a:lnB>
                    <a:noFill/>
                  </a:tcPr>
                </a:tc>
                <a:tc>
                  <a:txBody>
                    <a:bodyPr/>
                    <a:lstStyle/>
                    <a:p>
                      <a:pPr algn="l">
                        <a:buNone/>
                      </a:pPr>
                      <a:r>
                        <a:rPr lang="en-US" sz="1200" b="1" dirty="0" err="1">
                          <a:effectLst/>
                          <a:ea typeface="Times New Roman" panose="02020603050405020304" pitchFamily="18" charset="0"/>
                          <a:cs typeface="Times New Roman"/>
                        </a:rPr>
                        <a:t>Mã</a:t>
                      </a:r>
                      <a:r>
                        <a:rPr lang="en-US" sz="1200" b="1" dirty="0">
                          <a:effectLst/>
                          <a:ea typeface="Times New Roman" panose="02020603050405020304" pitchFamily="18" charset="0"/>
                          <a:cs typeface="Times New Roman"/>
                        </a:rPr>
                        <a:t> </a:t>
                      </a:r>
                      <a:r>
                        <a:rPr lang="en-US" sz="1200" b="1" dirty="0" err="1">
                          <a:effectLst/>
                          <a:ea typeface="Times New Roman" panose="02020603050405020304" pitchFamily="18" charset="0"/>
                          <a:cs typeface="Times New Roman"/>
                        </a:rPr>
                        <a:t>hóa</a:t>
                      </a:r>
                      <a:r>
                        <a:rPr lang="en-US" sz="1200" b="1" dirty="0">
                          <a:effectLst/>
                          <a:ea typeface="Times New Roman" panose="02020603050405020304" pitchFamily="18" charset="0"/>
                          <a:cs typeface="Times New Roman"/>
                        </a:rPr>
                        <a:t> </a:t>
                      </a:r>
                      <a:r>
                        <a:rPr lang="en-US" sz="1200" b="1" dirty="0" err="1">
                          <a:effectLst/>
                          <a:ea typeface="Times New Roman" panose="02020603050405020304" pitchFamily="18" charset="0"/>
                          <a:cs typeface="Times New Roman"/>
                        </a:rPr>
                        <a:t>dữ</a:t>
                      </a:r>
                      <a:r>
                        <a:rPr lang="en-US" sz="1200" b="1" dirty="0">
                          <a:effectLst/>
                          <a:ea typeface="Times New Roman" panose="02020603050405020304" pitchFamily="18" charset="0"/>
                          <a:cs typeface="Times New Roman"/>
                        </a:rPr>
                        <a:t> </a:t>
                      </a:r>
                      <a:r>
                        <a:rPr lang="en-US" sz="1200" b="1" dirty="0" err="1">
                          <a:effectLst/>
                          <a:ea typeface="Times New Roman" panose="02020603050405020304" pitchFamily="18" charset="0"/>
                          <a:cs typeface="Times New Roman"/>
                        </a:rPr>
                        <a:t>liệu</a:t>
                      </a:r>
                      <a:r>
                        <a:rPr lang="en-US" sz="1200" b="1" dirty="0">
                          <a:effectLst/>
                          <a:ea typeface="Times New Roman" panose="02020603050405020304" pitchFamily="18" charset="0"/>
                          <a:cs typeface="Times New Roman"/>
                        </a:rPr>
                        <a:t> </a:t>
                      </a:r>
                      <a:r>
                        <a:rPr lang="en-US" sz="1200" b="1" dirty="0" err="1">
                          <a:effectLst/>
                          <a:ea typeface="Times New Roman" panose="02020603050405020304" pitchFamily="18" charset="0"/>
                          <a:cs typeface="Times New Roman"/>
                        </a:rPr>
                        <a:t>nhạy</a:t>
                      </a:r>
                      <a:r>
                        <a:rPr lang="en-US" sz="1200" b="1" dirty="0">
                          <a:effectLst/>
                          <a:ea typeface="Times New Roman" panose="02020603050405020304" pitchFamily="18" charset="0"/>
                          <a:cs typeface="Times New Roman"/>
                        </a:rPr>
                        <a:t> </a:t>
                      </a:r>
                      <a:r>
                        <a:rPr lang="en-US" sz="1200" b="1" dirty="0" err="1">
                          <a:effectLst/>
                          <a:ea typeface="Times New Roman" panose="02020603050405020304" pitchFamily="18" charset="0"/>
                          <a:cs typeface="Times New Roman"/>
                        </a:rPr>
                        <a:t>cảm</a:t>
                      </a:r>
                      <a:endParaRPr lang="en-US" dirty="0" err="1">
                        <a:effectLst/>
                        <a:cs typeface="Times New Roman"/>
                      </a:endParaRPr>
                    </a:p>
                  </a:txBody>
                  <a:tcPr marL="9525" marR="9525" marT="9525" marB="9525" anchor="ctr">
                    <a:lnL>
                      <a:noFill/>
                    </a:lnL>
                    <a:lnR>
                      <a:noFill/>
                    </a:lnR>
                    <a:lnT>
                      <a:noFill/>
                    </a:lnT>
                    <a:lnB>
                      <a:noFill/>
                    </a:lnB>
                    <a:noFill/>
                  </a:tcPr>
                </a:tc>
                <a:tc>
                  <a:txBody>
                    <a:bodyPr/>
                    <a:lstStyle/>
                    <a:p>
                      <a:pPr algn="l">
                        <a:buNone/>
                      </a:pPr>
                      <a:r>
                        <a:rPr lang="en-US" sz="1200" dirty="0" err="1">
                          <a:effectLst/>
                          <a:ea typeface="Times New Roman" panose="02020603050405020304" pitchFamily="18" charset="0"/>
                          <a:cs typeface="Times New Roman"/>
                        </a:rPr>
                        <a:t>Hỗ</a:t>
                      </a: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trợ</a:t>
                      </a:r>
                      <a:endParaRPr lang="en-US" dirty="0" err="1">
                        <a:effectLst/>
                        <a:cs typeface="Times New Roman"/>
                      </a:endParaRPr>
                    </a:p>
                  </a:txBody>
                  <a:tcPr marL="9525" marR="9525" marT="9525" marB="9525" anchor="ctr">
                    <a:lnL>
                      <a:noFill/>
                    </a:lnL>
                    <a:lnR>
                      <a:noFill/>
                    </a:lnR>
                    <a:lnT>
                      <a:noFill/>
                    </a:lnT>
                    <a:lnB>
                      <a:noFill/>
                    </a:lnB>
                    <a:noFill/>
                  </a:tcPr>
                </a:tc>
                <a:tc>
                  <a:txBody>
                    <a:bodyPr/>
                    <a:lstStyle/>
                    <a:p>
                      <a:pPr algn="l">
                        <a:buNone/>
                      </a:pPr>
                      <a:r>
                        <a:rPr lang="vi-VN" sz="1200">
                          <a:effectLst/>
                          <a:ea typeface="Times New Roman" panose="02020603050405020304" pitchFamily="18" charset="0"/>
                          <a:cs typeface="Times New Roman" panose="02020603050405020304" pitchFamily="18" charset="0"/>
                        </a:rPr>
                        <a:t>Mã hóa/</a:t>
                      </a:r>
                      <a:endParaRPr lang="vi-VN">
                        <a:effectLst/>
                      </a:endParaRPr>
                    </a:p>
                    <a:p>
                      <a:pPr algn="l">
                        <a:buNone/>
                      </a:pPr>
                      <a:r>
                        <a:rPr lang="vi-VN" sz="1200">
                          <a:effectLst/>
                          <a:ea typeface="Times New Roman" panose="02020603050405020304" pitchFamily="18" charset="0"/>
                          <a:cs typeface="Times New Roman" panose="02020603050405020304" pitchFamily="18" charset="0"/>
                        </a:rPr>
                        <a:t>giải mã các trường nhạy cảm theo thông tin cấu hình</a:t>
                      </a:r>
                      <a:endParaRPr lang="vi-VN">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2107570138"/>
                  </a:ext>
                </a:extLst>
              </a:tr>
              <a:tr h="295756">
                <a:tc>
                  <a:txBody>
                    <a:bodyPr/>
                    <a:lstStyle/>
                    <a:p>
                      <a:pPr algn="l">
                        <a:buNone/>
                      </a:pPr>
                      <a:r>
                        <a:rPr lang="en-US" sz="1200">
                          <a:effectLst/>
                          <a:ea typeface="Times New Roman" panose="02020603050405020304" pitchFamily="18" charset="0"/>
                          <a:cs typeface="Times New Roman" panose="02020603050405020304" pitchFamily="18" charset="0"/>
                        </a:rPr>
                        <a:t>8</a:t>
                      </a:r>
                      <a:endParaRPr lang="en-US">
                        <a:effectLst/>
                      </a:endParaRPr>
                    </a:p>
                  </a:txBody>
                  <a:tcPr marL="9525" marR="9525" marT="9525" marB="9525" anchor="ctr">
                    <a:lnL>
                      <a:noFill/>
                    </a:lnL>
                    <a:lnR>
                      <a:noFill/>
                    </a:lnR>
                    <a:lnT>
                      <a:noFill/>
                    </a:lnT>
                    <a:lnB>
                      <a:noFill/>
                    </a:lnB>
                    <a:noFill/>
                  </a:tcPr>
                </a:tc>
                <a:tc>
                  <a:txBody>
                    <a:bodyPr/>
                    <a:lstStyle/>
                    <a:p>
                      <a:pPr algn="l">
                        <a:buNone/>
                      </a:pPr>
                      <a:r>
                        <a:rPr lang="en-US" sz="1200" b="1" dirty="0" err="1">
                          <a:effectLst/>
                          <a:ea typeface="Times New Roman" panose="02020603050405020304" pitchFamily="18" charset="0"/>
                          <a:cs typeface="Times New Roman"/>
                        </a:rPr>
                        <a:t>Khả</a:t>
                      </a:r>
                      <a:r>
                        <a:rPr lang="en-US" sz="1200" b="1" dirty="0">
                          <a:effectLst/>
                          <a:ea typeface="Times New Roman" panose="02020603050405020304" pitchFamily="18" charset="0"/>
                          <a:cs typeface="Times New Roman"/>
                        </a:rPr>
                        <a:t> </a:t>
                      </a:r>
                      <a:r>
                        <a:rPr lang="en-US" sz="1200" b="1" dirty="0" err="1">
                          <a:effectLst/>
                          <a:ea typeface="Times New Roman" panose="02020603050405020304" pitchFamily="18" charset="0"/>
                          <a:cs typeface="Times New Roman"/>
                        </a:rPr>
                        <a:t>năng</a:t>
                      </a:r>
                      <a:r>
                        <a:rPr lang="en-US" sz="1200" b="1" dirty="0">
                          <a:effectLst/>
                          <a:ea typeface="Times New Roman" panose="02020603050405020304" pitchFamily="18" charset="0"/>
                          <a:cs typeface="Times New Roman"/>
                        </a:rPr>
                        <a:t> </a:t>
                      </a:r>
                      <a:r>
                        <a:rPr lang="en-US" sz="1200" b="1" dirty="0" err="1">
                          <a:effectLst/>
                          <a:ea typeface="Times New Roman" panose="02020603050405020304" pitchFamily="18" charset="0"/>
                          <a:cs typeface="Times New Roman"/>
                        </a:rPr>
                        <a:t>mở</a:t>
                      </a:r>
                      <a:r>
                        <a:rPr lang="en-US" sz="1200" b="1" dirty="0">
                          <a:effectLst/>
                          <a:ea typeface="Times New Roman" panose="02020603050405020304" pitchFamily="18" charset="0"/>
                          <a:cs typeface="Times New Roman"/>
                        </a:rPr>
                        <a:t> </a:t>
                      </a:r>
                      <a:r>
                        <a:rPr lang="en-US" sz="1200" b="1" dirty="0" err="1">
                          <a:effectLst/>
                          <a:ea typeface="Times New Roman" panose="02020603050405020304" pitchFamily="18" charset="0"/>
                          <a:cs typeface="Times New Roman"/>
                        </a:rPr>
                        <a:t>rộng</a:t>
                      </a:r>
                      <a:endParaRPr lang="en-US" dirty="0" err="1">
                        <a:effectLst/>
                        <a:cs typeface="Times New Roman"/>
                      </a:endParaRPr>
                    </a:p>
                  </a:txBody>
                  <a:tcPr marL="9525" marR="9525" marT="9525" marB="9525" anchor="ctr">
                    <a:lnL>
                      <a:noFill/>
                    </a:lnL>
                    <a:lnR>
                      <a:noFill/>
                    </a:lnR>
                    <a:lnT>
                      <a:noFill/>
                    </a:lnT>
                    <a:lnB>
                      <a:noFill/>
                    </a:lnB>
                    <a:noFill/>
                  </a:tcPr>
                </a:tc>
                <a:tc>
                  <a:txBody>
                    <a:bodyPr/>
                    <a:lstStyle/>
                    <a:p>
                      <a:pPr algn="l">
                        <a:buNone/>
                      </a:pPr>
                      <a:r>
                        <a:rPr lang="en-US" sz="1200">
                          <a:effectLst/>
                          <a:ea typeface="Times New Roman" panose="02020603050405020304" pitchFamily="18" charset="0"/>
                          <a:cs typeface="Times New Roman"/>
                        </a:rPr>
                        <a:t>Auto-scale</a:t>
                      </a:r>
                      <a:endParaRPr lang="en-US">
                        <a:effectLst/>
                        <a:cs typeface="Times New Roman"/>
                      </a:endParaRPr>
                    </a:p>
                  </a:txBody>
                  <a:tcPr marL="9525" marR="9525" marT="9525" marB="9525" anchor="ctr">
                    <a:lnL>
                      <a:noFill/>
                    </a:lnL>
                    <a:lnR>
                      <a:noFill/>
                    </a:lnR>
                    <a:lnT>
                      <a:noFill/>
                    </a:lnT>
                    <a:lnB>
                      <a:noFill/>
                    </a:lnB>
                    <a:noFill/>
                  </a:tcPr>
                </a:tc>
                <a:tc>
                  <a:txBody>
                    <a:bodyPr/>
                    <a:lstStyle/>
                    <a:p>
                      <a:pPr algn="l">
                        <a:buNone/>
                      </a:pPr>
                      <a:r>
                        <a:rPr lang="en-US" sz="1200">
                          <a:effectLst/>
                          <a:ea typeface="Times New Roman" panose="02020603050405020304" pitchFamily="18" charset="0"/>
                          <a:cs typeface="Times New Roman" panose="02020603050405020304" pitchFamily="18" charset="0"/>
                        </a:rPr>
                        <a:t>Kubernetes HPA, VPA</a:t>
                      </a:r>
                      <a:endParaRPr lang="en-US">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3061860263"/>
                  </a:ext>
                </a:extLst>
              </a:tr>
            </a:tbl>
          </a:graphicData>
        </a:graphic>
      </p:graphicFrame>
    </p:spTree>
    <p:extLst>
      <p:ext uri="{BB962C8B-B14F-4D97-AF65-F5344CB8AC3E}">
        <p14:creationId xmlns:p14="http://schemas.microsoft.com/office/powerpoint/2010/main" val="1761150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2AFC0-1AF4-7DC1-9E2B-9104AAA9B403}"/>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5B3F39FA-81C5-0CF6-B6CE-E21B2F502E4F}"/>
              </a:ext>
            </a:extLst>
          </p:cNvPr>
          <p:cNvSpPr>
            <a:spLocks noGrp="1"/>
          </p:cNvSpPr>
          <p:nvPr>
            <p:ph type="title"/>
          </p:nvPr>
        </p:nvSpPr>
        <p:spPr>
          <a:xfrm>
            <a:off x="527456" y="152400"/>
            <a:ext cx="10769600" cy="914400"/>
          </a:xfrm>
          <a:ln>
            <a:noFill/>
          </a:ln>
        </p:spPr>
        <p:txBody>
          <a:bodyPr>
            <a:normAutofit/>
          </a:bodyPr>
          <a:lstStyle/>
          <a:p>
            <a:pPr>
              <a:tabLst>
                <a:tab pos="228600" algn="l"/>
              </a:tabLst>
            </a:pPr>
            <a:r>
              <a:rPr lang="en-AU" sz="3200">
                <a:latin typeface="+mn-lt"/>
                <a:cs typeface="Times New Roman" panose="02020603050405020304" pitchFamily="18" charset="0"/>
              </a:rPr>
              <a:t>Biz Cap</a:t>
            </a:r>
          </a:p>
        </p:txBody>
      </p:sp>
      <p:sp>
        <p:nvSpPr>
          <p:cNvPr id="5" name="Slide Number Placeholder 4">
            <a:extLst>
              <a:ext uri="{FF2B5EF4-FFF2-40B4-BE49-F238E27FC236}">
                <a16:creationId xmlns:a16="http://schemas.microsoft.com/office/drawing/2014/main" id="{845679A0-EE1F-B77B-DA68-936E3F623300}"/>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D5762-3BDC-484D-9503-7EA6D5A9A8CE}" type="slidenum">
              <a:rPr kumimoji="0" lang="en-US"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 name="Rectangle 1">
            <a:extLst>
              <a:ext uri="{FF2B5EF4-FFF2-40B4-BE49-F238E27FC236}">
                <a16:creationId xmlns:a16="http://schemas.microsoft.com/office/drawing/2014/main" id="{F706D86E-6831-47C6-DD72-4D753C2F3A10}"/>
              </a:ext>
            </a:extLst>
          </p:cNvPr>
          <p:cNvSpPr/>
          <p:nvPr/>
        </p:nvSpPr>
        <p:spPr>
          <a:xfrm>
            <a:off x="596199" y="933812"/>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6" name="Google Shape;807;p104">
            <a:extLst>
              <a:ext uri="{FF2B5EF4-FFF2-40B4-BE49-F238E27FC236}">
                <a16:creationId xmlns:a16="http://schemas.microsoft.com/office/drawing/2014/main" id="{4B5BB798-52DC-B863-E1D5-B54D58C54454}"/>
              </a:ext>
            </a:extLst>
          </p:cNvPr>
          <p:cNvGrpSpPr/>
          <p:nvPr/>
        </p:nvGrpSpPr>
        <p:grpSpPr>
          <a:xfrm>
            <a:off x="9251808" y="2540443"/>
            <a:ext cx="908004" cy="902639"/>
            <a:chOff x="5483226" y="5110164"/>
            <a:chExt cx="260350" cy="258763"/>
          </a:xfrm>
        </p:grpSpPr>
        <p:sp>
          <p:nvSpPr>
            <p:cNvPr id="37" name="Google Shape;808;p104">
              <a:extLst>
                <a:ext uri="{FF2B5EF4-FFF2-40B4-BE49-F238E27FC236}">
                  <a16:creationId xmlns:a16="http://schemas.microsoft.com/office/drawing/2014/main" id="{D7214A92-56CE-1676-C52D-7575390BC19A}"/>
                </a:ext>
              </a:extLst>
            </p:cNvPr>
            <p:cNvSpPr/>
            <p:nvPr/>
          </p:nvSpPr>
          <p:spPr>
            <a:xfrm>
              <a:off x="5522913" y="5275264"/>
              <a:ext cx="82550" cy="93663"/>
            </a:xfrm>
            <a:custGeom>
              <a:avLst/>
              <a:gdLst/>
              <a:ahLst/>
              <a:cxnLst/>
              <a:rect l="l" t="t" r="r" b="b"/>
              <a:pathLst>
                <a:path w="92" h="104" extrusionOk="0">
                  <a:moveTo>
                    <a:pt x="0" y="0"/>
                  </a:moveTo>
                  <a:cubicBezTo>
                    <a:pt x="18" y="24"/>
                    <a:pt x="18" y="24"/>
                    <a:pt x="18" y="24"/>
                  </a:cubicBezTo>
                  <a:cubicBezTo>
                    <a:pt x="18" y="89"/>
                    <a:pt x="18" y="89"/>
                    <a:pt x="18" y="89"/>
                  </a:cubicBezTo>
                  <a:cubicBezTo>
                    <a:pt x="18" y="97"/>
                    <a:pt x="25" y="104"/>
                    <a:pt x="33" y="104"/>
                  </a:cubicBezTo>
                  <a:cubicBezTo>
                    <a:pt x="76" y="104"/>
                    <a:pt x="76" y="104"/>
                    <a:pt x="76" y="104"/>
                  </a:cubicBezTo>
                  <a:cubicBezTo>
                    <a:pt x="85" y="104"/>
                    <a:pt x="92" y="97"/>
                    <a:pt x="92" y="89"/>
                  </a:cubicBezTo>
                  <a:cubicBezTo>
                    <a:pt x="74" y="24"/>
                    <a:pt x="74" y="24"/>
                    <a:pt x="74" y="24"/>
                  </a:cubicBezTo>
                  <a:cubicBezTo>
                    <a:pt x="84" y="9"/>
                    <a:pt x="84" y="9"/>
                    <a:pt x="84" y="9"/>
                  </a:cubicBezTo>
                  <a:cubicBezTo>
                    <a:pt x="62" y="5"/>
                    <a:pt x="40" y="2"/>
                    <a:pt x="22" y="2"/>
                  </a:cubicBezTo>
                  <a:cubicBezTo>
                    <a:pt x="14" y="2"/>
                    <a:pt x="7" y="1"/>
                    <a:pt x="0" y="0"/>
                  </a:cubicBezTo>
                  <a:close/>
                </a:path>
              </a:pathLst>
            </a:custGeom>
            <a:solidFill>
              <a:schemeClr val="lt1"/>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kumimoji="0" sz="2489" b="0" i="0" u="none" strike="noStrike" kern="1200" cap="none" spc="0" normalizeH="0" baseline="0" noProof="0">
                <a:ln>
                  <a:noFill/>
                </a:ln>
                <a:solidFill>
                  <a:prstClr val="black"/>
                </a:solidFill>
                <a:effectLst/>
                <a:uLnTx/>
                <a:uFillTx/>
                <a:latin typeface="Calibri"/>
                <a:ea typeface="+mn-ea"/>
                <a:cs typeface="+mn-cs"/>
              </a:endParaRPr>
            </a:p>
          </p:txBody>
        </p:sp>
        <p:sp>
          <p:nvSpPr>
            <p:cNvPr id="38" name="Google Shape;809;p104">
              <a:extLst>
                <a:ext uri="{FF2B5EF4-FFF2-40B4-BE49-F238E27FC236}">
                  <a16:creationId xmlns:a16="http://schemas.microsoft.com/office/drawing/2014/main" id="{7A607149-C00F-E322-9A16-D18F7E9F3231}"/>
                </a:ext>
              </a:extLst>
            </p:cNvPr>
            <p:cNvSpPr/>
            <p:nvPr/>
          </p:nvSpPr>
          <p:spPr>
            <a:xfrm>
              <a:off x="5564188" y="5110164"/>
              <a:ext cx="179388" cy="196850"/>
            </a:xfrm>
            <a:custGeom>
              <a:avLst/>
              <a:gdLst/>
              <a:ahLst/>
              <a:cxnLst/>
              <a:rect l="l" t="t" r="r" b="b"/>
              <a:pathLst>
                <a:path w="198" h="219" extrusionOk="0">
                  <a:moveTo>
                    <a:pt x="0" y="160"/>
                  </a:moveTo>
                  <a:cubicBezTo>
                    <a:pt x="78" y="168"/>
                    <a:pt x="185" y="207"/>
                    <a:pt x="198" y="219"/>
                  </a:cubicBezTo>
                  <a:cubicBezTo>
                    <a:pt x="198" y="0"/>
                    <a:pt x="198" y="0"/>
                    <a:pt x="198" y="0"/>
                  </a:cubicBezTo>
                  <a:cubicBezTo>
                    <a:pt x="182" y="14"/>
                    <a:pt x="77" y="52"/>
                    <a:pt x="0" y="59"/>
                  </a:cubicBezTo>
                  <a:lnTo>
                    <a:pt x="0" y="160"/>
                  </a:lnTo>
                  <a:close/>
                </a:path>
              </a:pathLst>
            </a:custGeom>
            <a:solidFill>
              <a:schemeClr val="lt1"/>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kumimoji="0" sz="2489" b="0" i="0" u="none" strike="noStrike" kern="1200" cap="none" spc="0" normalizeH="0" baseline="0" noProof="0">
                <a:ln>
                  <a:noFill/>
                </a:ln>
                <a:solidFill>
                  <a:prstClr val="black"/>
                </a:solidFill>
                <a:effectLst/>
                <a:uLnTx/>
                <a:uFillTx/>
                <a:latin typeface="Calibri"/>
                <a:ea typeface="+mn-ea"/>
                <a:cs typeface="+mn-cs"/>
              </a:endParaRPr>
            </a:p>
          </p:txBody>
        </p:sp>
        <p:sp>
          <p:nvSpPr>
            <p:cNvPr id="39" name="Google Shape;810;p104">
              <a:extLst>
                <a:ext uri="{FF2B5EF4-FFF2-40B4-BE49-F238E27FC236}">
                  <a16:creationId xmlns:a16="http://schemas.microsoft.com/office/drawing/2014/main" id="{4CCD7BE1-D5B2-2C84-C4E4-71972BF6E49E}"/>
                </a:ext>
              </a:extLst>
            </p:cNvPr>
            <p:cNvSpPr/>
            <p:nvPr/>
          </p:nvSpPr>
          <p:spPr>
            <a:xfrm>
              <a:off x="5483226" y="5164139"/>
              <a:ext cx="52388" cy="88900"/>
            </a:xfrm>
            <a:custGeom>
              <a:avLst/>
              <a:gdLst/>
              <a:ahLst/>
              <a:cxnLst/>
              <a:rect l="l" t="t" r="r" b="b"/>
              <a:pathLst>
                <a:path w="57" h="98" extrusionOk="0">
                  <a:moveTo>
                    <a:pt x="57" y="98"/>
                  </a:moveTo>
                  <a:cubicBezTo>
                    <a:pt x="57" y="0"/>
                    <a:pt x="57" y="0"/>
                    <a:pt x="57" y="0"/>
                  </a:cubicBezTo>
                  <a:cubicBezTo>
                    <a:pt x="11" y="3"/>
                    <a:pt x="0" y="31"/>
                    <a:pt x="0" y="49"/>
                  </a:cubicBezTo>
                  <a:cubicBezTo>
                    <a:pt x="0" y="68"/>
                    <a:pt x="10" y="94"/>
                    <a:pt x="57" y="98"/>
                  </a:cubicBezTo>
                  <a:close/>
                </a:path>
              </a:pathLst>
            </a:custGeom>
            <a:solidFill>
              <a:schemeClr val="lt1"/>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kumimoji="0" sz="2489" b="0" i="0" u="none" strike="noStrike" kern="1200" cap="none" spc="0" normalizeH="0" baseline="0" noProof="0">
                <a:ln>
                  <a:noFill/>
                </a:ln>
                <a:solidFill>
                  <a:prstClr val="black"/>
                </a:solidFill>
                <a:effectLst/>
                <a:uLnTx/>
                <a:uFillTx/>
                <a:latin typeface="Calibri"/>
                <a:ea typeface="+mn-ea"/>
                <a:cs typeface="+mn-cs"/>
              </a:endParaRPr>
            </a:p>
          </p:txBody>
        </p:sp>
      </p:grpSp>
      <p:graphicFrame>
        <p:nvGraphicFramePr>
          <p:cNvPr id="6" name="Table 5">
            <a:extLst>
              <a:ext uri="{FF2B5EF4-FFF2-40B4-BE49-F238E27FC236}">
                <a16:creationId xmlns:a16="http://schemas.microsoft.com/office/drawing/2014/main" id="{15693BBF-7723-29E9-C49E-21FB176CABAB}"/>
              </a:ext>
            </a:extLst>
          </p:cNvPr>
          <p:cNvGraphicFramePr>
            <a:graphicFrameLocks noGrp="1"/>
          </p:cNvGraphicFramePr>
          <p:nvPr>
            <p:extLst>
              <p:ext uri="{D42A27DB-BD31-4B8C-83A1-F6EECF244321}">
                <p14:modId xmlns:p14="http://schemas.microsoft.com/office/powerpoint/2010/main" val="532817009"/>
              </p:ext>
            </p:extLst>
          </p:nvPr>
        </p:nvGraphicFramePr>
        <p:xfrm>
          <a:off x="527456" y="2486747"/>
          <a:ext cx="11111727" cy="2499360"/>
        </p:xfrm>
        <a:graphic>
          <a:graphicData uri="http://schemas.openxmlformats.org/drawingml/2006/table">
            <a:tbl>
              <a:tblPr firstRow="1" firstCol="1" bandRow="1">
                <a:tableStyleId>{5C22544A-7EE6-4342-B048-85BDC9FD1C3A}</a:tableStyleId>
              </a:tblPr>
              <a:tblGrid>
                <a:gridCol w="615950">
                  <a:extLst>
                    <a:ext uri="{9D8B030D-6E8A-4147-A177-3AD203B41FA5}">
                      <a16:colId xmlns:a16="http://schemas.microsoft.com/office/drawing/2014/main" val="3965780690"/>
                    </a:ext>
                  </a:extLst>
                </a:gridCol>
                <a:gridCol w="1739643">
                  <a:extLst>
                    <a:ext uri="{9D8B030D-6E8A-4147-A177-3AD203B41FA5}">
                      <a16:colId xmlns:a16="http://schemas.microsoft.com/office/drawing/2014/main" val="862031968"/>
                    </a:ext>
                  </a:extLst>
                </a:gridCol>
                <a:gridCol w="1576893">
                  <a:extLst>
                    <a:ext uri="{9D8B030D-6E8A-4147-A177-3AD203B41FA5}">
                      <a16:colId xmlns:a16="http://schemas.microsoft.com/office/drawing/2014/main" val="2730749417"/>
                    </a:ext>
                  </a:extLst>
                </a:gridCol>
                <a:gridCol w="1787620">
                  <a:extLst>
                    <a:ext uri="{9D8B030D-6E8A-4147-A177-3AD203B41FA5}">
                      <a16:colId xmlns:a16="http://schemas.microsoft.com/office/drawing/2014/main" val="3261843175"/>
                    </a:ext>
                  </a:extLst>
                </a:gridCol>
                <a:gridCol w="5391621">
                  <a:extLst>
                    <a:ext uri="{9D8B030D-6E8A-4147-A177-3AD203B41FA5}">
                      <a16:colId xmlns:a16="http://schemas.microsoft.com/office/drawing/2014/main" val="2636672229"/>
                    </a:ext>
                  </a:extLst>
                </a:gridCol>
              </a:tblGrid>
              <a:tr h="193661">
                <a:tc>
                  <a:txBody>
                    <a:bodyPr/>
                    <a:lstStyle/>
                    <a:p>
                      <a:pPr marL="0" marR="0" algn="ctr">
                        <a:buNone/>
                      </a:pPr>
                      <a:r>
                        <a:rPr lang="en-US" sz="1800">
                          <a:solidFill>
                            <a:schemeClr val="tx1"/>
                          </a:solidFill>
                          <a:effectLst/>
                          <a:latin typeface="Calibri (Body)"/>
                        </a:rPr>
                        <a:t>ID</a:t>
                      </a:r>
                      <a:endParaRPr lang="en-US" sz="1800">
                        <a:solidFill>
                          <a:schemeClr val="tx1"/>
                        </a:solidFill>
                        <a:effectLst/>
                        <a:latin typeface="Calibri (Body)"/>
                        <a:ea typeface="Aptos" panose="020B0004020202020204" pitchFamily="34"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solidFill>
                  </a:tcPr>
                </a:tc>
                <a:tc>
                  <a:txBody>
                    <a:bodyPr/>
                    <a:lstStyle/>
                    <a:p>
                      <a:pPr marL="0" marR="0" algn="ctr">
                        <a:buNone/>
                      </a:pPr>
                      <a:r>
                        <a:rPr lang="en-US" sz="1800">
                          <a:solidFill>
                            <a:schemeClr val="tx1"/>
                          </a:solidFill>
                          <a:effectLst/>
                          <a:latin typeface="Calibri (Body)"/>
                        </a:rPr>
                        <a:t>L0</a:t>
                      </a:r>
                      <a:endParaRPr lang="en-US" sz="1800">
                        <a:solidFill>
                          <a:schemeClr val="tx1"/>
                        </a:solidFill>
                        <a:effectLst/>
                        <a:latin typeface="Calibri (Body)"/>
                        <a:ea typeface="Aptos" panose="020B0004020202020204" pitchFamily="34"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solidFill>
                  </a:tcPr>
                </a:tc>
                <a:tc>
                  <a:txBody>
                    <a:bodyPr/>
                    <a:lstStyle/>
                    <a:p>
                      <a:pPr marL="0" marR="0" algn="ctr">
                        <a:buNone/>
                      </a:pPr>
                      <a:r>
                        <a:rPr lang="en-US" sz="1800">
                          <a:solidFill>
                            <a:schemeClr val="tx1"/>
                          </a:solidFill>
                          <a:effectLst/>
                          <a:latin typeface="Calibri (Body)"/>
                        </a:rPr>
                        <a:t>L1</a:t>
                      </a:r>
                      <a:endParaRPr lang="en-US" sz="1800">
                        <a:solidFill>
                          <a:schemeClr val="tx1"/>
                        </a:solidFill>
                        <a:effectLst/>
                        <a:latin typeface="Calibri (Body)"/>
                        <a:ea typeface="Aptos" panose="020B0004020202020204" pitchFamily="34"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solidFill>
                  </a:tcPr>
                </a:tc>
                <a:tc>
                  <a:txBody>
                    <a:bodyPr/>
                    <a:lstStyle/>
                    <a:p>
                      <a:pPr marL="0" marR="0" algn="ctr">
                        <a:buNone/>
                      </a:pPr>
                      <a:r>
                        <a:rPr lang="en-US" sz="1800">
                          <a:solidFill>
                            <a:schemeClr val="tx1"/>
                          </a:solidFill>
                          <a:effectLst/>
                          <a:latin typeface="Calibri (Body)"/>
                        </a:rPr>
                        <a:t>L2</a:t>
                      </a:r>
                      <a:endParaRPr lang="en-US" sz="1800">
                        <a:solidFill>
                          <a:schemeClr val="tx1"/>
                        </a:solidFill>
                        <a:effectLst/>
                        <a:latin typeface="Calibri (Body)"/>
                        <a:ea typeface="Aptos" panose="020B0004020202020204" pitchFamily="34"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solidFill>
                  </a:tcPr>
                </a:tc>
                <a:tc>
                  <a:txBody>
                    <a:bodyPr/>
                    <a:lstStyle/>
                    <a:p>
                      <a:pPr marL="0" marR="0" algn="ctr">
                        <a:buNone/>
                      </a:pPr>
                      <a:r>
                        <a:rPr lang="en-US" sz="1800">
                          <a:solidFill>
                            <a:schemeClr val="tx1"/>
                          </a:solidFill>
                          <a:effectLst/>
                          <a:latin typeface="Calibri (Body)"/>
                        </a:rPr>
                        <a:t>Remark</a:t>
                      </a:r>
                      <a:endParaRPr lang="en-US" sz="1800">
                        <a:solidFill>
                          <a:schemeClr val="tx1"/>
                        </a:solidFill>
                        <a:effectLst/>
                        <a:latin typeface="Calibri (Body)"/>
                        <a:ea typeface="Aptos" panose="020B0004020202020204" pitchFamily="34"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885549512"/>
                  </a:ext>
                </a:extLst>
              </a:tr>
              <a:tr h="580982">
                <a:tc>
                  <a:txBody>
                    <a:bodyPr/>
                    <a:lstStyle/>
                    <a:p>
                      <a:pPr algn="l" fontAlgn="t">
                        <a:buNone/>
                      </a:pPr>
                      <a:r>
                        <a:rPr lang="en-US" sz="1800" b="0">
                          <a:solidFill>
                            <a:schemeClr val="tx1"/>
                          </a:solidFill>
                          <a:effectLst/>
                          <a:latin typeface="Calibri (Body)"/>
                        </a:rPr>
                        <a:t>4.2.2</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None/>
                      </a:pPr>
                      <a:r>
                        <a:rPr lang="en-US" sz="1800" b="0" dirty="0">
                          <a:solidFill>
                            <a:schemeClr val="tx1"/>
                          </a:solidFill>
                          <a:effectLst/>
                          <a:latin typeface="Calibri (Body)"/>
                        </a:rPr>
                        <a:t>Business Development</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None/>
                      </a:pPr>
                      <a:r>
                        <a:rPr lang="en-US" sz="1800" b="0" dirty="0">
                          <a:solidFill>
                            <a:schemeClr val="tx1"/>
                          </a:solidFill>
                          <a:effectLst/>
                          <a:latin typeface="Calibri (Body)"/>
                        </a:rPr>
                        <a:t>Models and Analytics</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None/>
                      </a:pPr>
                      <a:r>
                        <a:rPr lang="en-US" sz="1800" b="0" dirty="0">
                          <a:solidFill>
                            <a:schemeClr val="tx1"/>
                          </a:solidFill>
                          <a:effectLst/>
                          <a:latin typeface="Calibri (Body)"/>
                        </a:rPr>
                        <a:t>Customer Behavior</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Font typeface="+mj-lt"/>
                        <a:buAutoNum type="arabicPeriod"/>
                      </a:pPr>
                      <a:r>
                        <a:rPr lang="en-US" sz="1800" b="0" dirty="0">
                          <a:solidFill>
                            <a:schemeClr val="tx1"/>
                          </a:solidFill>
                          <a:effectLst/>
                          <a:latin typeface="Calibri (Body)"/>
                        </a:rPr>
                        <a:t>Production: </a:t>
                      </a:r>
                      <a:r>
                        <a:rPr lang="en-US" sz="1800" b="0" dirty="0" err="1">
                          <a:solidFill>
                            <a:schemeClr val="tx1"/>
                          </a:solidFill>
                          <a:effectLst/>
                          <a:latin typeface="Calibri (Body)"/>
                        </a:rPr>
                        <a:t>Xây</a:t>
                      </a:r>
                      <a:r>
                        <a:rPr lang="en-US" sz="1800" b="0" dirty="0">
                          <a:solidFill>
                            <a:schemeClr val="tx1"/>
                          </a:solidFill>
                          <a:effectLst/>
                          <a:latin typeface="Calibri (Body)"/>
                        </a:rPr>
                        <a:t> </a:t>
                      </a:r>
                      <a:r>
                        <a:rPr lang="en-US" sz="1800" b="0" dirty="0" err="1">
                          <a:solidFill>
                            <a:schemeClr val="tx1"/>
                          </a:solidFill>
                          <a:effectLst/>
                          <a:latin typeface="Calibri (Body)"/>
                        </a:rPr>
                        <a:t>dựng</a:t>
                      </a:r>
                      <a:r>
                        <a:rPr lang="en-US" sz="1800" b="0" dirty="0">
                          <a:solidFill>
                            <a:schemeClr val="tx1"/>
                          </a:solidFill>
                          <a:effectLst/>
                          <a:latin typeface="Calibri (Body)"/>
                        </a:rPr>
                        <a:t> </a:t>
                      </a:r>
                      <a:r>
                        <a:rPr lang="en-US" sz="1800" b="0" dirty="0" err="1">
                          <a:solidFill>
                            <a:schemeClr val="tx1"/>
                          </a:solidFill>
                          <a:effectLst/>
                          <a:latin typeface="Calibri (Body)"/>
                        </a:rPr>
                        <a:t>và</a:t>
                      </a:r>
                      <a:r>
                        <a:rPr lang="en-US" sz="1800" b="0" dirty="0">
                          <a:solidFill>
                            <a:schemeClr val="tx1"/>
                          </a:solidFill>
                          <a:effectLst/>
                          <a:latin typeface="Calibri (Body)"/>
                        </a:rPr>
                        <a:t> </a:t>
                      </a:r>
                      <a:r>
                        <a:rPr lang="en-US" sz="1800" b="0" dirty="0" err="1">
                          <a:solidFill>
                            <a:schemeClr val="tx1"/>
                          </a:solidFill>
                          <a:effectLst/>
                          <a:latin typeface="Calibri (Body)"/>
                        </a:rPr>
                        <a:t>triển</a:t>
                      </a:r>
                      <a:r>
                        <a:rPr lang="en-US" sz="1800" b="0" dirty="0">
                          <a:solidFill>
                            <a:schemeClr val="tx1"/>
                          </a:solidFill>
                          <a:effectLst/>
                          <a:latin typeface="Calibri (Body)"/>
                        </a:rPr>
                        <a:t> </a:t>
                      </a:r>
                      <a:r>
                        <a:rPr lang="en-US" sz="1800" b="0" dirty="0" err="1">
                          <a:solidFill>
                            <a:schemeClr val="tx1"/>
                          </a:solidFill>
                          <a:effectLst/>
                          <a:latin typeface="Calibri (Body)"/>
                        </a:rPr>
                        <a:t>khai</a:t>
                      </a:r>
                      <a:r>
                        <a:rPr lang="en-US" sz="1800" b="0" dirty="0">
                          <a:solidFill>
                            <a:schemeClr val="tx1"/>
                          </a:solidFill>
                          <a:effectLst/>
                          <a:latin typeface="Calibri (Body)"/>
                        </a:rPr>
                        <a:t> </a:t>
                      </a:r>
                      <a:r>
                        <a:rPr lang="en-US" sz="1800" b="0" dirty="0" err="1">
                          <a:solidFill>
                            <a:schemeClr val="tx1"/>
                          </a:solidFill>
                          <a:effectLst/>
                          <a:latin typeface="Calibri (Body)"/>
                        </a:rPr>
                        <a:t>các</a:t>
                      </a:r>
                      <a:r>
                        <a:rPr lang="en-US" sz="1800" b="0" dirty="0">
                          <a:solidFill>
                            <a:schemeClr val="tx1"/>
                          </a:solidFill>
                          <a:effectLst/>
                          <a:latin typeface="Calibri (Body)"/>
                        </a:rPr>
                        <a:t> </a:t>
                      </a:r>
                      <a:r>
                        <a:rPr lang="en-US" sz="1800" b="0" dirty="0" err="1">
                          <a:solidFill>
                            <a:schemeClr val="tx1"/>
                          </a:solidFill>
                          <a:effectLst/>
                          <a:latin typeface="Calibri (Body)"/>
                        </a:rPr>
                        <a:t>mô</a:t>
                      </a:r>
                      <a:r>
                        <a:rPr lang="en-US" sz="1800" b="0" dirty="0">
                          <a:solidFill>
                            <a:schemeClr val="tx1"/>
                          </a:solidFill>
                          <a:effectLst/>
                          <a:latin typeface="Calibri (Body)"/>
                        </a:rPr>
                        <a:t> </a:t>
                      </a:r>
                      <a:r>
                        <a:rPr lang="en-US" sz="1800" b="0" dirty="0" err="1">
                          <a:solidFill>
                            <a:schemeClr val="tx1"/>
                          </a:solidFill>
                          <a:effectLst/>
                          <a:latin typeface="Calibri (Body)"/>
                        </a:rPr>
                        <a:t>hình</a:t>
                      </a:r>
                      <a:r>
                        <a:rPr lang="en-US" sz="1800" b="0" dirty="0">
                          <a:solidFill>
                            <a:schemeClr val="tx1"/>
                          </a:solidFill>
                          <a:effectLst/>
                          <a:latin typeface="Calibri (Body)"/>
                        </a:rPr>
                        <a:t> </a:t>
                      </a:r>
                      <a:r>
                        <a:rPr lang="en-US" sz="1800" b="0" dirty="0" err="1">
                          <a:solidFill>
                            <a:schemeClr val="tx1"/>
                          </a:solidFill>
                          <a:effectLst/>
                          <a:latin typeface="Calibri (Body)"/>
                        </a:rPr>
                        <a:t>hành</a:t>
                      </a:r>
                      <a:r>
                        <a:rPr lang="en-US" sz="1800" b="0" dirty="0">
                          <a:solidFill>
                            <a:schemeClr val="tx1"/>
                          </a:solidFill>
                          <a:effectLst/>
                          <a:latin typeface="Calibri (Body)"/>
                        </a:rPr>
                        <a:t> vi </a:t>
                      </a:r>
                      <a:r>
                        <a:rPr lang="en-US" sz="1800" b="0" dirty="0" err="1">
                          <a:solidFill>
                            <a:schemeClr val="tx1"/>
                          </a:solidFill>
                          <a:effectLst/>
                          <a:latin typeface="Calibri (Body)"/>
                        </a:rPr>
                        <a:t>khách</a:t>
                      </a:r>
                      <a:r>
                        <a:rPr lang="en-US" sz="1800" b="0" dirty="0">
                          <a:solidFill>
                            <a:schemeClr val="tx1"/>
                          </a:solidFill>
                          <a:effectLst/>
                          <a:latin typeface="Calibri (Body)"/>
                        </a:rPr>
                        <a:t> </a:t>
                      </a:r>
                      <a:r>
                        <a:rPr lang="en-US" sz="1800" b="0" dirty="0" err="1">
                          <a:solidFill>
                            <a:schemeClr val="tx1"/>
                          </a:solidFill>
                          <a:effectLst/>
                          <a:latin typeface="Calibri (Body)"/>
                        </a:rPr>
                        <a:t>hàng</a:t>
                      </a:r>
                      <a:r>
                        <a:rPr lang="en-US" sz="1800" b="0" dirty="0">
                          <a:solidFill>
                            <a:schemeClr val="tx1"/>
                          </a:solidFill>
                          <a:effectLst/>
                          <a:latin typeface="Calibri (Body)"/>
                        </a:rPr>
                        <a:t> </a:t>
                      </a:r>
                      <a:r>
                        <a:rPr lang="en-US" sz="1800" b="0" dirty="0" err="1">
                          <a:solidFill>
                            <a:schemeClr val="tx1"/>
                          </a:solidFill>
                          <a:effectLst/>
                          <a:latin typeface="Calibri (Body)"/>
                        </a:rPr>
                        <a:t>phục</a:t>
                      </a:r>
                      <a:r>
                        <a:rPr lang="en-US" sz="1800" b="0" dirty="0">
                          <a:solidFill>
                            <a:schemeClr val="tx1"/>
                          </a:solidFill>
                          <a:effectLst/>
                          <a:latin typeface="Calibri (Body)"/>
                        </a:rPr>
                        <a:t> </a:t>
                      </a:r>
                      <a:r>
                        <a:rPr lang="en-US" sz="1800" b="0" dirty="0" err="1">
                          <a:solidFill>
                            <a:schemeClr val="tx1"/>
                          </a:solidFill>
                          <a:effectLst/>
                          <a:latin typeface="Calibri (Body)"/>
                        </a:rPr>
                        <a:t>vụ</a:t>
                      </a:r>
                      <a:r>
                        <a:rPr lang="en-US" sz="1800" b="0" dirty="0">
                          <a:solidFill>
                            <a:schemeClr val="tx1"/>
                          </a:solidFill>
                          <a:effectLst/>
                          <a:latin typeface="Calibri (Body)"/>
                        </a:rPr>
                        <a:t> </a:t>
                      </a:r>
                      <a:r>
                        <a:rPr lang="en-US" sz="1800" b="0" dirty="0" err="1">
                          <a:solidFill>
                            <a:schemeClr val="tx1"/>
                          </a:solidFill>
                          <a:effectLst/>
                          <a:latin typeface="Calibri (Body)"/>
                        </a:rPr>
                        <a:t>cho</a:t>
                      </a:r>
                      <a:r>
                        <a:rPr lang="en-US" sz="1800" b="0" dirty="0">
                          <a:solidFill>
                            <a:schemeClr val="tx1"/>
                          </a:solidFill>
                          <a:effectLst/>
                          <a:latin typeface="Calibri (Body)"/>
                        </a:rPr>
                        <a:t> </a:t>
                      </a:r>
                      <a:r>
                        <a:rPr lang="en-US" sz="1800" b="0" dirty="0" err="1">
                          <a:solidFill>
                            <a:schemeClr val="tx1"/>
                          </a:solidFill>
                          <a:effectLst/>
                          <a:latin typeface="Calibri (Body)"/>
                        </a:rPr>
                        <a:t>phân</a:t>
                      </a:r>
                      <a:r>
                        <a:rPr lang="en-US" sz="1800" b="0" dirty="0">
                          <a:solidFill>
                            <a:schemeClr val="tx1"/>
                          </a:solidFill>
                          <a:effectLst/>
                          <a:latin typeface="Calibri (Body)"/>
                        </a:rPr>
                        <a:t> </a:t>
                      </a:r>
                      <a:r>
                        <a:rPr lang="en-US" sz="1800" b="0" dirty="0" err="1">
                          <a:solidFill>
                            <a:schemeClr val="tx1"/>
                          </a:solidFill>
                          <a:effectLst/>
                          <a:latin typeface="Calibri (Body)"/>
                        </a:rPr>
                        <a:t>tích</a:t>
                      </a:r>
                      <a:r>
                        <a:rPr lang="en-US" sz="1800" b="0" dirty="0">
                          <a:solidFill>
                            <a:schemeClr val="tx1"/>
                          </a:solidFill>
                          <a:effectLst/>
                          <a:latin typeface="Calibri (Body)"/>
                        </a:rPr>
                        <a:t> </a:t>
                      </a:r>
                      <a:r>
                        <a:rPr lang="en-US" sz="1800" b="0" dirty="0" err="1">
                          <a:solidFill>
                            <a:schemeClr val="tx1"/>
                          </a:solidFill>
                          <a:effectLst/>
                          <a:latin typeface="Calibri (Body)"/>
                        </a:rPr>
                        <a:t>và</a:t>
                      </a:r>
                      <a:r>
                        <a:rPr lang="en-US" sz="1800" b="0" dirty="0">
                          <a:solidFill>
                            <a:schemeClr val="tx1"/>
                          </a:solidFill>
                          <a:effectLst/>
                          <a:latin typeface="Calibri (Body)"/>
                        </a:rPr>
                        <a:t> ra </a:t>
                      </a:r>
                      <a:r>
                        <a:rPr lang="en-US" sz="1800" b="0" dirty="0" err="1">
                          <a:solidFill>
                            <a:schemeClr val="tx1"/>
                          </a:solidFill>
                          <a:effectLst/>
                          <a:latin typeface="Calibri (Body)"/>
                        </a:rPr>
                        <a:t>quyết</a:t>
                      </a:r>
                      <a:r>
                        <a:rPr lang="en-US" sz="1800" b="0" dirty="0">
                          <a:solidFill>
                            <a:schemeClr val="tx1"/>
                          </a:solidFill>
                          <a:effectLst/>
                          <a:latin typeface="Calibri (Body)"/>
                        </a:rPr>
                        <a:t> </a:t>
                      </a:r>
                      <a:r>
                        <a:rPr lang="en-US" sz="1800" b="0" dirty="0" err="1">
                          <a:solidFill>
                            <a:schemeClr val="tx1"/>
                          </a:solidFill>
                          <a:effectLst/>
                          <a:latin typeface="Calibri (Body)"/>
                        </a:rPr>
                        <a:t>định</a:t>
                      </a:r>
                      <a:r>
                        <a:rPr lang="en-US" sz="1800" b="0" dirty="0">
                          <a:solidFill>
                            <a:schemeClr val="tx1"/>
                          </a:solidFill>
                          <a:effectLst/>
                          <a:latin typeface="Calibri (Body)"/>
                        </a:rPr>
                        <a:t>.</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376813"/>
                  </a:ext>
                </a:extLst>
              </a:tr>
              <a:tr h="580982">
                <a:tc>
                  <a:txBody>
                    <a:bodyPr/>
                    <a:lstStyle/>
                    <a:p>
                      <a:pPr algn="l" fontAlgn="t">
                        <a:buNone/>
                      </a:pPr>
                      <a:r>
                        <a:rPr lang="en-US" sz="1800" b="0">
                          <a:solidFill>
                            <a:schemeClr val="tx1"/>
                          </a:solidFill>
                          <a:effectLst/>
                          <a:latin typeface="Calibri (Body)"/>
                        </a:rPr>
                        <a:t>7.3.2</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None/>
                      </a:pPr>
                      <a:r>
                        <a:rPr lang="en-US" sz="1800" b="0">
                          <a:solidFill>
                            <a:schemeClr val="tx1"/>
                          </a:solidFill>
                          <a:effectLst/>
                          <a:latin typeface="Calibri (Body)"/>
                        </a:rPr>
                        <a:t>Customers</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None/>
                      </a:pPr>
                      <a:r>
                        <a:rPr lang="en-US" sz="1800" b="0">
                          <a:solidFill>
                            <a:schemeClr val="tx1"/>
                          </a:solidFill>
                          <a:effectLst/>
                          <a:latin typeface="Calibri (Body)"/>
                        </a:rPr>
                        <a:t>Relationship Management</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None/>
                      </a:pPr>
                      <a:r>
                        <a:rPr lang="en-US" sz="1800" b="0">
                          <a:solidFill>
                            <a:schemeClr val="tx1"/>
                          </a:solidFill>
                          <a:effectLst/>
                          <a:latin typeface="Calibri (Body)"/>
                        </a:rPr>
                        <a:t>Customer Behavior Insights</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Font typeface="+mj-lt"/>
                        <a:buAutoNum type="arabicPeriod" startAt="2"/>
                      </a:pPr>
                      <a:r>
                        <a:rPr lang="en-US" sz="1800" b="0">
                          <a:solidFill>
                            <a:schemeClr val="tx1"/>
                          </a:solidFill>
                          <a:effectLst/>
                          <a:latin typeface="Calibri (Body)"/>
                        </a:rPr>
                        <a:t>Insight: Cung cấp các kết luận và khuyến nghị dựa trên phân tích hành vi khách hàng nhằm hỗ trợ quyết định kinh doanh.</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9243628"/>
                  </a:ext>
                </a:extLst>
              </a:tr>
              <a:tr h="258695">
                <a:tc>
                  <a:txBody>
                    <a:bodyPr/>
                    <a:lstStyle/>
                    <a:p>
                      <a:pPr algn="l" fontAlgn="t">
                        <a:buNone/>
                      </a:pPr>
                      <a:r>
                        <a:rPr lang="en-US" sz="1800" b="0">
                          <a:solidFill>
                            <a:schemeClr val="tx1"/>
                          </a:solidFill>
                          <a:effectLst/>
                          <a:latin typeface="Calibri (Body)"/>
                        </a:rPr>
                        <a:t>7.5.4</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None/>
                      </a:pPr>
                      <a:r>
                        <a:rPr lang="en-US" sz="1800" b="0">
                          <a:solidFill>
                            <a:schemeClr val="tx1"/>
                          </a:solidFill>
                          <a:effectLst/>
                          <a:latin typeface="Calibri (Body)"/>
                        </a:rPr>
                        <a:t>Customers</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None/>
                      </a:pPr>
                      <a:r>
                        <a:rPr lang="en-US" sz="1800" b="0">
                          <a:solidFill>
                            <a:schemeClr val="tx1"/>
                          </a:solidFill>
                          <a:effectLst/>
                          <a:latin typeface="Calibri (Body)"/>
                        </a:rPr>
                        <a:t>Customer Care</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None/>
                      </a:pPr>
                      <a:r>
                        <a:rPr lang="en-US" sz="1800" b="0">
                          <a:solidFill>
                            <a:schemeClr val="tx1"/>
                          </a:solidFill>
                          <a:effectLst/>
                          <a:latin typeface="Calibri (Body)"/>
                        </a:rPr>
                        <a:t>Customer Case</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buFont typeface="+mj-lt"/>
                        <a:buAutoNum type="arabicPeriod" startAt="5"/>
                      </a:pPr>
                      <a:r>
                        <a:rPr lang="vi-VN" sz="1800" b="0" dirty="0">
                          <a:solidFill>
                            <a:schemeClr val="tx1"/>
                          </a:solidFill>
                          <a:effectLst/>
                          <a:latin typeface="Calibri (Body)"/>
                        </a:rPr>
                        <a:t>Analysis: Phân tích dữ liệu và thông tin liên quan để hiểu rõ hơn về vấn đề hoặc yêu cầu của khách hàng.</a:t>
                      </a:r>
                    </a:p>
                  </a:txBody>
                  <a:tcPr marL="50800" marR="50800" marT="50800" marB="50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9041276"/>
                  </a:ext>
                </a:extLst>
              </a:tr>
            </a:tbl>
          </a:graphicData>
        </a:graphic>
      </p:graphicFrame>
      <p:sp>
        <p:nvSpPr>
          <p:cNvPr id="3" name="TextBox 2">
            <a:extLst>
              <a:ext uri="{FF2B5EF4-FFF2-40B4-BE49-F238E27FC236}">
                <a16:creationId xmlns:a16="http://schemas.microsoft.com/office/drawing/2014/main" id="{FDB4B5A9-8E16-A618-A985-250EE44F02A4}"/>
              </a:ext>
            </a:extLst>
          </p:cNvPr>
          <p:cNvSpPr txBox="1"/>
          <p:nvPr/>
        </p:nvSpPr>
        <p:spPr>
          <a:xfrm>
            <a:off x="527456" y="1366887"/>
            <a:ext cx="6702903" cy="369332"/>
          </a:xfrm>
          <a:prstGeom prst="rect">
            <a:avLst/>
          </a:prstGeom>
          <a:noFill/>
        </p:spPr>
        <p:txBody>
          <a:bodyPr wrap="square" rtlCol="0">
            <a:spAutoFit/>
          </a:bodyPr>
          <a:lstStyle/>
          <a:p>
            <a:r>
              <a:rPr lang="en-US" b="1" i="1" dirty="0"/>
              <a:t>Link QLYC: </a:t>
            </a:r>
            <a:r>
              <a:rPr lang="en-US" b="1" i="1" dirty="0">
                <a:solidFill>
                  <a:sysClr val="windowText" lastClr="000000"/>
                </a:solidFill>
                <a:latin typeface="Calibri" panose="020F0502020204030204" pitchFamily="34" charset="0"/>
                <a:ea typeface="Aptos" panose="020B0004020202020204" pitchFamily="34" charset="0"/>
              </a:rPr>
              <a:t>QLYC-</a:t>
            </a:r>
            <a:endParaRPr lang="en-US" b="1" i="1" dirty="0"/>
          </a:p>
        </p:txBody>
      </p:sp>
    </p:spTree>
    <p:extLst>
      <p:ext uri="{BB962C8B-B14F-4D97-AF65-F5344CB8AC3E}">
        <p14:creationId xmlns:p14="http://schemas.microsoft.com/office/powerpoint/2010/main" val="194616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AEA9D-35E3-4997-E95E-7B73F58BCDE1}"/>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27AAC702-0F5E-53E5-DE99-A7C943996F97}"/>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a:latin typeface="+mn-lt"/>
                <a:cs typeface="Times New Roman" panose="02020603050405020304" pitchFamily="18" charset="0"/>
              </a:rPr>
              <a:t>Kế hoạch triển khai</a:t>
            </a:r>
            <a:endParaRPr lang="en-AU" sz="3200">
              <a:solidFill>
                <a:schemeClr val="accent5"/>
              </a:solidFill>
              <a:latin typeface="+mn-lt"/>
              <a:cs typeface="Times New Roman" panose="02020603050405020304" pitchFamily="18" charset="0"/>
            </a:endParaRPr>
          </a:p>
        </p:txBody>
      </p:sp>
      <p:sp>
        <p:nvSpPr>
          <p:cNvPr id="2" name="Rectangle 1">
            <a:extLst>
              <a:ext uri="{FF2B5EF4-FFF2-40B4-BE49-F238E27FC236}">
                <a16:creationId xmlns:a16="http://schemas.microsoft.com/office/drawing/2014/main" id="{195EA0D5-98FC-09D9-5AB1-B3CE9C1EE52E}"/>
              </a:ext>
            </a:extLst>
          </p:cNvPr>
          <p:cNvSpPr/>
          <p:nvPr/>
        </p:nvSpPr>
        <p:spPr>
          <a:xfrm>
            <a:off x="527456" y="723538"/>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C1315B5-9530-9E71-0520-F4CE7D596264}"/>
              </a:ext>
            </a:extLst>
          </p:cNvPr>
          <p:cNvSpPr txBox="1"/>
          <p:nvPr/>
        </p:nvSpPr>
        <p:spPr>
          <a:xfrm>
            <a:off x="528476" y="1492650"/>
            <a:ext cx="10251063" cy="4508927"/>
          </a:xfrm>
          <a:prstGeom prst="rect">
            <a:avLst/>
          </a:prstGeom>
          <a:noFill/>
        </p:spPr>
        <p:txBody>
          <a:bodyPr wrap="square" lIns="91440" tIns="45720" rIns="91440" bIns="45720" rtlCol="0" anchor="t">
            <a:spAutoFit/>
          </a:bodyPr>
          <a:lstStyle/>
          <a:p>
            <a:r>
              <a:rPr lang="en-US" b="1" dirty="0"/>
              <a:t>Phase 1 – MVP: Upload &amp; </a:t>
            </a:r>
            <a:r>
              <a:rPr lang="en-US" b="1" dirty="0" err="1"/>
              <a:t>xử</a:t>
            </a:r>
            <a:r>
              <a:rPr lang="en-US" b="1" dirty="0"/>
              <a:t> </a:t>
            </a:r>
            <a:r>
              <a:rPr lang="en-US" b="1" dirty="0" err="1"/>
              <a:t>lý</a:t>
            </a:r>
            <a:r>
              <a:rPr lang="en-US" b="1" dirty="0"/>
              <a:t> file XML</a:t>
            </a:r>
            <a:endParaRPr lang="vi-VN" dirty="0"/>
          </a:p>
          <a:p>
            <a:r>
              <a:rPr lang="en-US" sz="1100" b="1" dirty="0" err="1">
                <a:latin typeface="Segoe UI"/>
                <a:cs typeface="Segoe UI"/>
              </a:rPr>
              <a:t>Mục</a:t>
            </a:r>
            <a:r>
              <a:rPr lang="en-US" sz="1100" b="1" dirty="0">
                <a:latin typeface="Segoe UI"/>
                <a:cs typeface="Segoe UI"/>
              </a:rPr>
              <a:t> </a:t>
            </a:r>
            <a:r>
              <a:rPr lang="en-US" sz="1100" b="1" dirty="0" err="1">
                <a:latin typeface="Segoe UI"/>
                <a:cs typeface="Segoe UI"/>
              </a:rPr>
              <a:t>tiêu</a:t>
            </a:r>
            <a:r>
              <a:rPr lang="en-US" sz="1100" b="1" dirty="0">
                <a:latin typeface="Segoe UI"/>
                <a:cs typeface="Segoe UI"/>
              </a:rPr>
              <a:t> </a:t>
            </a:r>
            <a:r>
              <a:rPr lang="en-US" sz="1100" b="1" dirty="0" err="1">
                <a:latin typeface="Segoe UI"/>
                <a:cs typeface="Segoe UI"/>
              </a:rPr>
              <a:t>kiến</a:t>
            </a:r>
            <a:r>
              <a:rPr lang="en-US" sz="1100" b="1" dirty="0">
                <a:latin typeface="Segoe UI"/>
                <a:cs typeface="Segoe UI"/>
              </a:rPr>
              <a:t> </a:t>
            </a:r>
            <a:r>
              <a:rPr lang="en-US" sz="1100" b="1" dirty="0" err="1">
                <a:latin typeface="Segoe UI"/>
                <a:cs typeface="Segoe UI"/>
              </a:rPr>
              <a:t>trúc</a:t>
            </a:r>
            <a:endParaRPr lang="en-US"/>
          </a:p>
          <a:p>
            <a:pPr marL="285750" indent="-285750">
              <a:buFont typeface="Arial"/>
              <a:buChar char="•"/>
            </a:pPr>
            <a:r>
              <a:rPr lang="en-US" sz="1100" dirty="0" err="1">
                <a:latin typeface="Segoe UI"/>
                <a:cs typeface="Segoe UI"/>
              </a:rPr>
              <a:t>Đưa</a:t>
            </a:r>
            <a:r>
              <a:rPr lang="en-US" sz="1100" dirty="0">
                <a:latin typeface="Segoe UI"/>
                <a:cs typeface="Segoe UI"/>
              </a:rPr>
              <a:t> </a:t>
            </a:r>
            <a:r>
              <a:rPr lang="en-US" sz="1100" dirty="0" err="1">
                <a:latin typeface="Segoe UI"/>
                <a:cs typeface="Segoe UI"/>
              </a:rPr>
              <a:t>hệ</a:t>
            </a:r>
            <a:r>
              <a:rPr lang="en-US" sz="1100" dirty="0">
                <a:latin typeface="Segoe UI"/>
                <a:cs typeface="Segoe UI"/>
              </a:rPr>
              <a:t> </a:t>
            </a:r>
            <a:r>
              <a:rPr lang="en-US" sz="1100" dirty="0" err="1">
                <a:latin typeface="Segoe UI"/>
                <a:cs typeface="Segoe UI"/>
              </a:rPr>
              <a:t>thống</a:t>
            </a:r>
            <a:r>
              <a:rPr lang="en-US" sz="1100" dirty="0">
                <a:latin typeface="Segoe UI"/>
                <a:cs typeface="Segoe UI"/>
              </a:rPr>
              <a:t> </a:t>
            </a:r>
            <a:r>
              <a:rPr lang="en-US" sz="1100" dirty="0" err="1">
                <a:latin typeface="Segoe UI"/>
                <a:cs typeface="Segoe UI"/>
              </a:rPr>
              <a:t>vào</a:t>
            </a:r>
            <a:r>
              <a:rPr lang="en-US" sz="1100" dirty="0">
                <a:latin typeface="Segoe UI"/>
                <a:cs typeface="Segoe UI"/>
              </a:rPr>
              <a:t> </a:t>
            </a:r>
            <a:r>
              <a:rPr lang="en-US" sz="1100" dirty="0" err="1">
                <a:latin typeface="Segoe UI"/>
                <a:cs typeface="Segoe UI"/>
              </a:rPr>
              <a:t>vận</a:t>
            </a:r>
            <a:r>
              <a:rPr lang="en-US" sz="1100" dirty="0">
                <a:latin typeface="Segoe UI"/>
                <a:cs typeface="Segoe UI"/>
              </a:rPr>
              <a:t> </a:t>
            </a:r>
            <a:r>
              <a:rPr lang="en-US" sz="1100" dirty="0" err="1">
                <a:latin typeface="Segoe UI"/>
                <a:cs typeface="Segoe UI"/>
              </a:rPr>
              <a:t>hành</a:t>
            </a:r>
            <a:r>
              <a:rPr lang="en-US" sz="1100" dirty="0">
                <a:latin typeface="Segoe UI"/>
                <a:cs typeface="Segoe UI"/>
              </a:rPr>
              <a:t> </a:t>
            </a:r>
            <a:r>
              <a:rPr lang="en-US" sz="1100" dirty="0" err="1">
                <a:latin typeface="Segoe UI"/>
                <a:cs typeface="Segoe UI"/>
              </a:rPr>
              <a:t>sớm</a:t>
            </a:r>
            <a:endParaRPr lang="en-US" dirty="0" err="1"/>
          </a:p>
          <a:p>
            <a:pPr marL="285750" indent="-285750">
              <a:buFont typeface="Arial"/>
              <a:buChar char="•"/>
            </a:pPr>
            <a:r>
              <a:rPr lang="en-US" sz="1100" dirty="0" err="1">
                <a:latin typeface="Segoe UI"/>
                <a:cs typeface="Segoe UI"/>
              </a:rPr>
              <a:t>Kiểm</a:t>
            </a:r>
            <a:r>
              <a:rPr lang="en-US" sz="1100" dirty="0">
                <a:latin typeface="Segoe UI"/>
                <a:cs typeface="Segoe UI"/>
              </a:rPr>
              <a:t> </a:t>
            </a:r>
            <a:r>
              <a:rPr lang="en-US" sz="1100" dirty="0" err="1">
                <a:latin typeface="Segoe UI"/>
                <a:cs typeface="Segoe UI"/>
              </a:rPr>
              <a:t>chứng</a:t>
            </a:r>
            <a:r>
              <a:rPr lang="en-US" sz="1100" dirty="0">
                <a:latin typeface="Segoe UI"/>
                <a:cs typeface="Segoe UI"/>
              </a:rPr>
              <a:t> </a:t>
            </a:r>
            <a:r>
              <a:rPr lang="en-US" sz="1100" dirty="0" err="1">
                <a:latin typeface="Segoe UI"/>
                <a:cs typeface="Segoe UI"/>
              </a:rPr>
              <a:t>kiến</a:t>
            </a:r>
            <a:r>
              <a:rPr lang="en-US" sz="1100" dirty="0">
                <a:latin typeface="Segoe UI"/>
                <a:cs typeface="Segoe UI"/>
              </a:rPr>
              <a:t> </a:t>
            </a:r>
            <a:r>
              <a:rPr lang="en-US" sz="1100" dirty="0" err="1">
                <a:latin typeface="Segoe UI"/>
                <a:cs typeface="Segoe UI"/>
              </a:rPr>
              <a:t>trúc</a:t>
            </a:r>
            <a:r>
              <a:rPr lang="en-US" sz="1100" dirty="0">
                <a:latin typeface="Segoe UI"/>
                <a:cs typeface="Segoe UI"/>
              </a:rPr>
              <a:t> microservices, event-driven</a:t>
            </a:r>
            <a:endParaRPr lang="en-US" dirty="0"/>
          </a:p>
          <a:p>
            <a:pPr marL="285750" indent="-285750">
              <a:buFont typeface="Arial"/>
              <a:buChar char="•"/>
            </a:pPr>
            <a:r>
              <a:rPr lang="en-US" sz="1100" dirty="0" err="1">
                <a:latin typeface="Segoe UI"/>
                <a:cs typeface="Segoe UI"/>
              </a:rPr>
              <a:t>Không</a:t>
            </a:r>
            <a:r>
              <a:rPr lang="en-US" sz="1100" dirty="0">
                <a:latin typeface="Segoe UI"/>
                <a:cs typeface="Segoe UI"/>
              </a:rPr>
              <a:t> </a:t>
            </a:r>
            <a:r>
              <a:rPr lang="en-US" sz="1100" dirty="0" err="1">
                <a:latin typeface="Segoe UI"/>
                <a:cs typeface="Segoe UI"/>
              </a:rPr>
              <a:t>phá</a:t>
            </a:r>
            <a:r>
              <a:rPr lang="en-US" sz="1100" dirty="0">
                <a:latin typeface="Segoe UI"/>
                <a:cs typeface="Segoe UI"/>
              </a:rPr>
              <a:t> </a:t>
            </a:r>
            <a:r>
              <a:rPr lang="en-US" sz="1100" dirty="0" err="1">
                <a:latin typeface="Segoe UI"/>
                <a:cs typeface="Segoe UI"/>
              </a:rPr>
              <a:t>vỡ</a:t>
            </a:r>
            <a:r>
              <a:rPr lang="en-US" sz="1100" dirty="0">
                <a:latin typeface="Segoe UI"/>
                <a:cs typeface="Segoe UI"/>
              </a:rPr>
              <a:t> landscape </a:t>
            </a:r>
            <a:r>
              <a:rPr lang="en-US" sz="1100" dirty="0" err="1">
                <a:latin typeface="Segoe UI"/>
                <a:cs typeface="Segoe UI"/>
              </a:rPr>
              <a:t>hiện</a:t>
            </a:r>
            <a:r>
              <a:rPr lang="en-US" sz="1100" dirty="0">
                <a:latin typeface="Segoe UI"/>
                <a:cs typeface="Segoe UI"/>
              </a:rPr>
              <a:t> </a:t>
            </a:r>
            <a:r>
              <a:rPr lang="en-US" sz="1100" dirty="0" err="1">
                <a:latin typeface="Segoe UI"/>
                <a:cs typeface="Segoe UI"/>
              </a:rPr>
              <a:t>hữu</a:t>
            </a:r>
            <a:endParaRPr lang="en-US" dirty="0" err="1"/>
          </a:p>
          <a:p>
            <a:r>
              <a:rPr lang="en-US" sz="1100" b="1" dirty="0">
                <a:latin typeface="Segoe UI"/>
                <a:cs typeface="Segoe UI"/>
              </a:rPr>
              <a:t>Phạm vi </a:t>
            </a:r>
            <a:r>
              <a:rPr lang="en-US" sz="1100" b="1" dirty="0" err="1">
                <a:latin typeface="Segoe UI"/>
                <a:cs typeface="Segoe UI"/>
              </a:rPr>
              <a:t>triển</a:t>
            </a:r>
            <a:r>
              <a:rPr lang="en-US" sz="1100" b="1" dirty="0">
                <a:latin typeface="Segoe UI"/>
                <a:cs typeface="Segoe UI"/>
              </a:rPr>
              <a:t> </a:t>
            </a:r>
            <a:r>
              <a:rPr lang="en-US" sz="1100" b="1" dirty="0" err="1">
                <a:latin typeface="Segoe UI"/>
                <a:cs typeface="Segoe UI"/>
              </a:rPr>
              <a:t>khai</a:t>
            </a:r>
            <a:endParaRPr lang="en-US" dirty="0" err="1"/>
          </a:p>
          <a:p>
            <a:pPr marL="285750" indent="-285750">
              <a:buFont typeface="Arial"/>
              <a:buChar char="•"/>
            </a:pPr>
            <a:r>
              <a:rPr lang="en-US" sz="1100" b="1" dirty="0">
                <a:latin typeface="Segoe UI"/>
                <a:cs typeface="Segoe UI"/>
              </a:rPr>
              <a:t>Front-end</a:t>
            </a:r>
            <a:r>
              <a:rPr lang="en-US" sz="1100" dirty="0">
                <a:latin typeface="Segoe UI"/>
                <a:cs typeface="Segoe UI"/>
              </a:rPr>
              <a:t>: Upload, preview, </a:t>
            </a:r>
            <a:r>
              <a:rPr lang="en-US" sz="1100" dirty="0" err="1">
                <a:latin typeface="Segoe UI"/>
                <a:cs typeface="Segoe UI"/>
              </a:rPr>
              <a:t>theo</a:t>
            </a:r>
            <a:r>
              <a:rPr lang="en-US" sz="1100" dirty="0">
                <a:latin typeface="Segoe UI"/>
                <a:cs typeface="Segoe UI"/>
              </a:rPr>
              <a:t> </a:t>
            </a:r>
            <a:r>
              <a:rPr lang="en-US" sz="1100" dirty="0" err="1">
                <a:latin typeface="Segoe UI"/>
                <a:cs typeface="Segoe UI"/>
              </a:rPr>
              <a:t>dõi</a:t>
            </a:r>
            <a:r>
              <a:rPr lang="en-US" sz="1100" dirty="0">
                <a:latin typeface="Segoe UI"/>
                <a:cs typeface="Segoe UI"/>
              </a:rPr>
              <a:t> </a:t>
            </a:r>
            <a:r>
              <a:rPr lang="en-US" sz="1100" dirty="0" err="1">
                <a:latin typeface="Segoe UI"/>
                <a:cs typeface="Segoe UI"/>
              </a:rPr>
              <a:t>trạng</a:t>
            </a:r>
            <a:r>
              <a:rPr lang="en-US" sz="1100" dirty="0">
                <a:latin typeface="Segoe UI"/>
                <a:cs typeface="Segoe UI"/>
              </a:rPr>
              <a:t> </a:t>
            </a:r>
            <a:r>
              <a:rPr lang="en-US" sz="1100" dirty="0" err="1">
                <a:latin typeface="Segoe UI"/>
                <a:cs typeface="Segoe UI"/>
              </a:rPr>
              <a:t>thái</a:t>
            </a:r>
            <a:endParaRPr lang="en-US" dirty="0" err="1"/>
          </a:p>
          <a:p>
            <a:pPr marL="285750" indent="-285750">
              <a:buFont typeface="Arial"/>
              <a:buChar char="•"/>
            </a:pPr>
            <a:r>
              <a:rPr lang="en-US" sz="1100" b="1" dirty="0">
                <a:latin typeface="Segoe UI"/>
                <a:cs typeface="Segoe UI"/>
              </a:rPr>
              <a:t>Core services (Spring Boot)</a:t>
            </a:r>
            <a:r>
              <a:rPr lang="en-US" sz="1100" dirty="0">
                <a:latin typeface="Segoe UI"/>
                <a:cs typeface="Segoe UI"/>
              </a:rPr>
              <a:t> </a:t>
            </a:r>
            <a:endParaRPr lang="en-US" dirty="0"/>
          </a:p>
          <a:p>
            <a:pPr marL="742950" lvl="1" indent="-285750">
              <a:buFont typeface="Arial"/>
              <a:buChar char="•"/>
            </a:pPr>
            <a:r>
              <a:rPr lang="en-US" sz="1100" dirty="0">
                <a:latin typeface="Segoe UI"/>
                <a:cs typeface="Segoe UI"/>
              </a:rPr>
              <a:t>User Management Service</a:t>
            </a:r>
            <a:endParaRPr lang="en-US" dirty="0"/>
          </a:p>
          <a:p>
            <a:pPr marL="742950" lvl="1" indent="-285750">
              <a:buFont typeface="Arial"/>
              <a:buChar char="•"/>
            </a:pPr>
            <a:r>
              <a:rPr lang="en-US" sz="1100" dirty="0">
                <a:latin typeface="Segoe UI"/>
                <a:cs typeface="Segoe UI"/>
              </a:rPr>
              <a:t>Upload Management Service</a:t>
            </a:r>
            <a:endParaRPr lang="en-US" dirty="0"/>
          </a:p>
          <a:p>
            <a:pPr marL="742950" lvl="1" indent="-285750">
              <a:buFont typeface="Arial"/>
              <a:buChar char="•"/>
            </a:pPr>
            <a:r>
              <a:rPr lang="en-US" sz="1100" dirty="0">
                <a:latin typeface="Segoe UI"/>
                <a:cs typeface="Segoe UI"/>
              </a:rPr>
              <a:t>Validation Service (XML schema + rule </a:t>
            </a:r>
            <a:r>
              <a:rPr lang="en-US" sz="1100" dirty="0" err="1">
                <a:latin typeface="Segoe UI"/>
                <a:cs typeface="Segoe UI"/>
              </a:rPr>
              <a:t>cơ</a:t>
            </a:r>
            <a:r>
              <a:rPr lang="en-US" sz="1100" dirty="0">
                <a:latin typeface="Segoe UI"/>
                <a:cs typeface="Segoe UI"/>
              </a:rPr>
              <a:t> </a:t>
            </a:r>
            <a:r>
              <a:rPr lang="en-US" sz="1100" dirty="0" err="1">
                <a:latin typeface="Segoe UI"/>
                <a:cs typeface="Segoe UI"/>
              </a:rPr>
              <a:t>bản</a:t>
            </a:r>
            <a:r>
              <a:rPr lang="en-US" sz="1100" dirty="0">
                <a:latin typeface="Segoe UI"/>
                <a:cs typeface="Segoe UI"/>
              </a:rPr>
              <a:t>)</a:t>
            </a:r>
            <a:endParaRPr lang="en-US" dirty="0"/>
          </a:p>
          <a:p>
            <a:pPr marL="742950" lvl="1" indent="-285750">
              <a:buFont typeface="Arial"/>
              <a:buChar char="•"/>
            </a:pPr>
            <a:r>
              <a:rPr lang="en-US" sz="1100" dirty="0">
                <a:latin typeface="Segoe UI"/>
                <a:cs typeface="Segoe UI"/>
              </a:rPr>
              <a:t>Ingestion Service</a:t>
            </a:r>
            <a:endParaRPr lang="en-US" dirty="0"/>
          </a:p>
          <a:p>
            <a:pPr marL="285750" indent="-285750">
              <a:buFont typeface="Arial"/>
              <a:buChar char="•"/>
            </a:pPr>
            <a:r>
              <a:rPr lang="en-US" sz="1100" b="1" dirty="0">
                <a:latin typeface="Segoe UI"/>
                <a:cs typeface="Segoe UI"/>
              </a:rPr>
              <a:t>Integration</a:t>
            </a:r>
            <a:r>
              <a:rPr lang="en-US" sz="1100" dirty="0">
                <a:latin typeface="Segoe UI"/>
                <a:cs typeface="Segoe UI"/>
              </a:rPr>
              <a:t> </a:t>
            </a:r>
            <a:endParaRPr lang="en-US" dirty="0"/>
          </a:p>
          <a:p>
            <a:pPr marL="742950" lvl="1" indent="-285750">
              <a:buFont typeface="Arial"/>
              <a:buChar char="•"/>
            </a:pPr>
            <a:r>
              <a:rPr lang="en-US" sz="1100" dirty="0">
                <a:latin typeface="Segoe UI"/>
                <a:cs typeface="Segoe UI"/>
              </a:rPr>
              <a:t>API Gateway (AuthN/</a:t>
            </a:r>
            <a:r>
              <a:rPr lang="en-US" sz="1100" dirty="0" err="1">
                <a:latin typeface="Segoe UI"/>
                <a:cs typeface="Segoe UI"/>
              </a:rPr>
              <a:t>AuthZ</a:t>
            </a:r>
            <a:r>
              <a:rPr lang="en-US" sz="1100" dirty="0">
                <a:latin typeface="Segoe UI"/>
                <a:cs typeface="Segoe UI"/>
              </a:rPr>
              <a:t>, routing)</a:t>
            </a:r>
            <a:endParaRPr lang="en-US" dirty="0"/>
          </a:p>
          <a:p>
            <a:pPr marL="742950" lvl="1" indent="-285750">
              <a:buFont typeface="Arial"/>
              <a:buChar char="•"/>
            </a:pPr>
            <a:r>
              <a:rPr lang="en-US" sz="1100" dirty="0">
                <a:latin typeface="Segoe UI"/>
                <a:cs typeface="Segoe UI"/>
              </a:rPr>
              <a:t>Message Queue (pub/sub </a:t>
            </a:r>
            <a:r>
              <a:rPr lang="en-US" sz="1100" dirty="0" err="1">
                <a:latin typeface="Segoe UI"/>
                <a:cs typeface="Segoe UI"/>
              </a:rPr>
              <a:t>sự</a:t>
            </a:r>
            <a:r>
              <a:rPr lang="en-US" sz="1100" dirty="0">
                <a:latin typeface="Segoe UI"/>
                <a:cs typeface="Segoe UI"/>
              </a:rPr>
              <a:t> </a:t>
            </a:r>
            <a:r>
              <a:rPr lang="en-US" sz="1100" dirty="0" err="1">
                <a:latin typeface="Segoe UI"/>
                <a:cs typeface="Segoe UI"/>
              </a:rPr>
              <a:t>kiện</a:t>
            </a:r>
            <a:r>
              <a:rPr lang="en-US" sz="1100" dirty="0">
                <a:latin typeface="Segoe UI"/>
                <a:cs typeface="Segoe UI"/>
              </a:rPr>
              <a:t> upload – validate – ingest)</a:t>
            </a:r>
            <a:endParaRPr lang="en-US" dirty="0"/>
          </a:p>
          <a:p>
            <a:pPr marL="285750" indent="-285750">
              <a:buFont typeface="Arial"/>
              <a:buChar char="•"/>
            </a:pPr>
            <a:r>
              <a:rPr lang="en-US" sz="1100" b="1" dirty="0">
                <a:latin typeface="Segoe UI"/>
                <a:cs typeface="Segoe UI"/>
              </a:rPr>
              <a:t>Storage</a:t>
            </a:r>
            <a:r>
              <a:rPr lang="en-US" sz="1100" dirty="0">
                <a:latin typeface="Segoe UI"/>
                <a:cs typeface="Segoe UI"/>
              </a:rPr>
              <a:t> </a:t>
            </a:r>
            <a:endParaRPr lang="en-US" dirty="0"/>
          </a:p>
          <a:p>
            <a:pPr marL="742950" lvl="1" indent="-285750">
              <a:buFont typeface="Arial"/>
              <a:buChar char="•"/>
            </a:pPr>
            <a:r>
              <a:rPr lang="en-US" sz="1100" dirty="0">
                <a:latin typeface="Segoe UI"/>
                <a:cs typeface="Segoe UI"/>
              </a:rPr>
              <a:t>Object Storage (</a:t>
            </a:r>
            <a:r>
              <a:rPr lang="en-US" sz="1100" dirty="0" err="1">
                <a:latin typeface="Segoe UI"/>
                <a:cs typeface="Segoe UI"/>
              </a:rPr>
              <a:t>MinIO</a:t>
            </a:r>
            <a:r>
              <a:rPr lang="en-US" sz="1100" dirty="0">
                <a:latin typeface="Segoe UI"/>
                <a:cs typeface="Segoe UI"/>
              </a:rPr>
              <a:t>) </a:t>
            </a:r>
            <a:r>
              <a:rPr lang="en-US" sz="1100" dirty="0" err="1">
                <a:latin typeface="Segoe UI"/>
                <a:cs typeface="Segoe UI"/>
              </a:rPr>
              <a:t>cho</a:t>
            </a:r>
            <a:r>
              <a:rPr lang="en-US" sz="1100" dirty="0">
                <a:latin typeface="Segoe UI"/>
                <a:cs typeface="Segoe UI"/>
              </a:rPr>
              <a:t> file </a:t>
            </a:r>
            <a:r>
              <a:rPr lang="en-US" sz="1100" dirty="0" err="1">
                <a:latin typeface="Segoe UI"/>
                <a:cs typeface="Segoe UI"/>
              </a:rPr>
              <a:t>gốc</a:t>
            </a:r>
            <a:endParaRPr lang="en-US" dirty="0" err="1"/>
          </a:p>
          <a:p>
            <a:pPr marL="742950" lvl="1" indent="-285750">
              <a:buFont typeface="Arial"/>
              <a:buChar char="•"/>
            </a:pPr>
            <a:r>
              <a:rPr lang="en-US" sz="1100" dirty="0">
                <a:latin typeface="Segoe UI"/>
                <a:cs typeface="Segoe UI"/>
              </a:rPr>
              <a:t>Metadata </a:t>
            </a:r>
            <a:r>
              <a:rPr lang="en-US" sz="1100" dirty="0" err="1">
                <a:latin typeface="Segoe UI"/>
                <a:cs typeface="Segoe UI"/>
              </a:rPr>
              <a:t>lưu</a:t>
            </a:r>
            <a:r>
              <a:rPr lang="en-US" sz="1100" dirty="0">
                <a:latin typeface="Segoe UI"/>
                <a:cs typeface="Segoe UI"/>
              </a:rPr>
              <a:t> DB</a:t>
            </a:r>
            <a:endParaRPr lang="en-US" dirty="0"/>
          </a:p>
          <a:p>
            <a:pPr marL="285750" indent="-285750">
              <a:buFont typeface="Arial"/>
              <a:buChar char="•"/>
            </a:pPr>
            <a:r>
              <a:rPr lang="en-US" sz="1100" b="1" dirty="0">
                <a:latin typeface="Segoe UI"/>
                <a:cs typeface="Segoe UI"/>
              </a:rPr>
              <a:t>Security</a:t>
            </a:r>
            <a:r>
              <a:rPr lang="en-US" sz="1100" dirty="0">
                <a:latin typeface="Segoe UI"/>
                <a:cs typeface="Segoe UI"/>
              </a:rPr>
              <a:t> </a:t>
            </a:r>
            <a:endParaRPr lang="en-US" dirty="0"/>
          </a:p>
          <a:p>
            <a:pPr marL="742950" lvl="1" indent="-285750">
              <a:buFont typeface="Arial"/>
              <a:buChar char="•"/>
            </a:pPr>
            <a:r>
              <a:rPr lang="en-US" sz="1100" dirty="0">
                <a:latin typeface="Segoe UI"/>
                <a:cs typeface="Segoe UI"/>
              </a:rPr>
              <a:t>JWT, RBAC, audit log</a:t>
            </a:r>
            <a:endParaRPr lang="en-US">
              <a:latin typeface="Calibri"/>
              <a:ea typeface="Calibri"/>
              <a:cs typeface="Calibri"/>
            </a:endParaRPr>
          </a:p>
          <a:p>
            <a:pPr lvl="1"/>
            <a:r>
              <a:rPr lang="en-US" sz="1100" b="1" err="1">
                <a:latin typeface="Segoe UI"/>
                <a:cs typeface="Segoe UI"/>
              </a:rPr>
              <a:t>Kết</a:t>
            </a:r>
            <a:r>
              <a:rPr lang="en-US" sz="1100" b="1" dirty="0">
                <a:latin typeface="Segoe UI"/>
                <a:cs typeface="Segoe UI"/>
              </a:rPr>
              <a:t> </a:t>
            </a:r>
            <a:r>
              <a:rPr lang="en-US" sz="1100" b="1" err="1">
                <a:latin typeface="Segoe UI"/>
                <a:cs typeface="Segoe UI"/>
              </a:rPr>
              <a:t>quả</a:t>
            </a:r>
            <a:r>
              <a:rPr lang="en-US" sz="1100" b="1" dirty="0">
                <a:latin typeface="Segoe UI"/>
                <a:cs typeface="Segoe UI"/>
              </a:rPr>
              <a:t> </a:t>
            </a:r>
            <a:r>
              <a:rPr lang="en-US" sz="1100" b="1" err="1">
                <a:latin typeface="Segoe UI"/>
                <a:cs typeface="Segoe UI"/>
              </a:rPr>
              <a:t>kiến</a:t>
            </a:r>
            <a:r>
              <a:rPr lang="en-US" sz="1100" b="1" dirty="0">
                <a:latin typeface="Segoe UI"/>
                <a:cs typeface="Segoe UI"/>
              </a:rPr>
              <a:t> </a:t>
            </a:r>
            <a:r>
              <a:rPr lang="en-US" sz="1100" b="1" err="1">
                <a:latin typeface="Segoe UI"/>
                <a:cs typeface="Segoe UI"/>
              </a:rPr>
              <a:t>trúc</a:t>
            </a:r>
            <a:endParaRPr lang="en-US">
              <a:ea typeface="Calibri"/>
              <a:cs typeface="Calibri"/>
            </a:endParaRPr>
          </a:p>
          <a:p>
            <a:pPr marL="285750" indent="-285750">
              <a:buFont typeface="Arial"/>
              <a:buChar char="•"/>
            </a:pPr>
            <a:r>
              <a:rPr lang="en-US" sz="1100" dirty="0" err="1">
                <a:latin typeface="Segoe UI"/>
                <a:cs typeface="Segoe UI"/>
              </a:rPr>
              <a:t>Luồng</a:t>
            </a:r>
            <a:r>
              <a:rPr lang="en-US" sz="1100" dirty="0">
                <a:latin typeface="Segoe UI"/>
                <a:cs typeface="Segoe UI"/>
              </a:rPr>
              <a:t> upload </a:t>
            </a:r>
            <a:r>
              <a:rPr lang="en-US" sz="1100" b="1" dirty="0">
                <a:latin typeface="Segoe UI"/>
                <a:cs typeface="Segoe UI"/>
              </a:rPr>
              <a:t>asynchronous</a:t>
            </a:r>
            <a:endParaRPr lang="en-US" dirty="0"/>
          </a:p>
          <a:p>
            <a:pPr marL="285750" indent="-285750">
              <a:buFont typeface="Arial"/>
              <a:buChar char="•"/>
            </a:pPr>
            <a:r>
              <a:rPr lang="en-US" sz="1100" dirty="0" err="1">
                <a:latin typeface="Segoe UI"/>
                <a:cs typeface="Segoe UI"/>
              </a:rPr>
              <a:t>Tách</a:t>
            </a:r>
            <a:r>
              <a:rPr lang="en-US" sz="1100" dirty="0">
                <a:latin typeface="Segoe UI"/>
                <a:cs typeface="Segoe UI"/>
              </a:rPr>
              <a:t> </a:t>
            </a:r>
            <a:r>
              <a:rPr lang="en-US" sz="1100" dirty="0" err="1">
                <a:latin typeface="Segoe UI"/>
                <a:cs typeface="Segoe UI"/>
              </a:rPr>
              <a:t>biệt</a:t>
            </a:r>
            <a:r>
              <a:rPr lang="en-US" sz="1100" dirty="0">
                <a:latin typeface="Segoe UI"/>
                <a:cs typeface="Segoe UI"/>
              </a:rPr>
              <a:t> </a:t>
            </a:r>
            <a:r>
              <a:rPr lang="en-US" sz="1100" dirty="0" err="1">
                <a:latin typeface="Segoe UI"/>
                <a:cs typeface="Segoe UI"/>
              </a:rPr>
              <a:t>rõ</a:t>
            </a:r>
            <a:r>
              <a:rPr lang="en-US" sz="1100" dirty="0">
                <a:latin typeface="Segoe UI"/>
                <a:cs typeface="Segoe UI"/>
              </a:rPr>
              <a:t> </a:t>
            </a:r>
            <a:r>
              <a:rPr lang="en-US" sz="1100" b="1" dirty="0">
                <a:latin typeface="Segoe UI"/>
                <a:cs typeface="Segoe UI"/>
              </a:rPr>
              <a:t>upload – validate – ingest</a:t>
            </a:r>
            <a:endParaRPr lang="en-US" dirty="0"/>
          </a:p>
          <a:p>
            <a:pPr marL="285750" indent="-285750">
              <a:buFont typeface="Arial"/>
              <a:buChar char="•"/>
            </a:pPr>
            <a:r>
              <a:rPr lang="en-US" sz="1100" dirty="0" err="1">
                <a:latin typeface="Segoe UI"/>
                <a:cs typeface="Segoe UI"/>
              </a:rPr>
              <a:t>Sẵn</a:t>
            </a:r>
            <a:r>
              <a:rPr lang="en-US" sz="1100" dirty="0">
                <a:latin typeface="Segoe UI"/>
                <a:cs typeface="Segoe UI"/>
              </a:rPr>
              <a:t> </a:t>
            </a:r>
            <a:r>
              <a:rPr lang="en-US" sz="1100" dirty="0" err="1">
                <a:latin typeface="Segoe UI"/>
                <a:cs typeface="Segoe UI"/>
              </a:rPr>
              <a:t>sàng</a:t>
            </a:r>
            <a:r>
              <a:rPr lang="en-US" sz="1100" dirty="0">
                <a:latin typeface="Segoe UI"/>
                <a:cs typeface="Segoe UI"/>
              </a:rPr>
              <a:t> </a:t>
            </a:r>
            <a:r>
              <a:rPr lang="en-US" sz="1100" dirty="0" err="1">
                <a:latin typeface="Segoe UI"/>
                <a:cs typeface="Segoe UI"/>
              </a:rPr>
              <a:t>mở</a:t>
            </a:r>
            <a:r>
              <a:rPr lang="en-US" sz="1100" dirty="0">
                <a:latin typeface="Segoe UI"/>
                <a:cs typeface="Segoe UI"/>
              </a:rPr>
              <a:t> </a:t>
            </a:r>
            <a:r>
              <a:rPr lang="en-US" sz="1100" dirty="0" err="1">
                <a:latin typeface="Segoe UI"/>
                <a:cs typeface="Segoe UI"/>
              </a:rPr>
              <a:t>rộng</a:t>
            </a:r>
            <a:r>
              <a:rPr lang="en-US" sz="1100" dirty="0">
                <a:latin typeface="Segoe UI"/>
                <a:cs typeface="Segoe UI"/>
              </a:rPr>
              <a:t> </a:t>
            </a:r>
            <a:r>
              <a:rPr lang="en-US" sz="1100" dirty="0" err="1">
                <a:latin typeface="Segoe UI"/>
                <a:cs typeface="Segoe UI"/>
              </a:rPr>
              <a:t>định</a:t>
            </a:r>
            <a:r>
              <a:rPr lang="en-US" sz="1100" dirty="0">
                <a:latin typeface="Segoe UI"/>
                <a:cs typeface="Segoe UI"/>
              </a:rPr>
              <a:t> </a:t>
            </a:r>
            <a:r>
              <a:rPr lang="en-US" sz="1100" dirty="0" err="1">
                <a:latin typeface="Segoe UI"/>
                <a:cs typeface="Segoe UI"/>
              </a:rPr>
              <a:t>dạng</a:t>
            </a:r>
            <a:r>
              <a:rPr lang="en-US" sz="1100" dirty="0">
                <a:latin typeface="Segoe UI"/>
                <a:cs typeface="Segoe UI"/>
              </a:rPr>
              <a:t> file</a:t>
            </a:r>
            <a:endParaRPr lang="en-US" dirty="0"/>
          </a:p>
          <a:p>
            <a:endParaRPr lang="en-US" sz="1600" b="1" dirty="0">
              <a:ea typeface="Calibri"/>
              <a:cs typeface="Calibri"/>
            </a:endParaRPr>
          </a:p>
        </p:txBody>
      </p:sp>
      <p:pic>
        <p:nvPicPr>
          <p:cNvPr id="7" name="Hình ảnh 6" descr="Ảnh có chứa văn bản, ảnh chụp màn hình, Phông chữ, thiết kế&#10;&#10;Nội dung do AI tạo ra có thể không chính xác.">
            <a:extLst>
              <a:ext uri="{FF2B5EF4-FFF2-40B4-BE49-F238E27FC236}">
                <a16:creationId xmlns:a16="http://schemas.microsoft.com/office/drawing/2014/main" id="{C99B1AB4-D133-0E01-3BD6-A6CB2B143301}"/>
              </a:ext>
            </a:extLst>
          </p:cNvPr>
          <p:cNvPicPr>
            <a:picLocks noChangeAspect="1"/>
          </p:cNvPicPr>
          <p:nvPr/>
        </p:nvPicPr>
        <p:blipFill>
          <a:blip r:embed="rId3"/>
          <a:stretch>
            <a:fillRect/>
          </a:stretch>
        </p:blipFill>
        <p:spPr>
          <a:xfrm>
            <a:off x="6362241" y="771181"/>
            <a:ext cx="3966073" cy="5939928"/>
          </a:xfrm>
          <a:prstGeom prst="rect">
            <a:avLst/>
          </a:prstGeom>
        </p:spPr>
      </p:pic>
    </p:spTree>
    <p:extLst>
      <p:ext uri="{BB962C8B-B14F-4D97-AF65-F5344CB8AC3E}">
        <p14:creationId xmlns:p14="http://schemas.microsoft.com/office/powerpoint/2010/main" val="4016759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305B3-E823-3220-9C2C-20D97958B7C5}"/>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AD233ECE-6B2D-A5E8-E9AA-3CCBEC6EDECC}"/>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a:latin typeface="+mn-lt"/>
                <a:cs typeface="Times New Roman" panose="02020603050405020304" pitchFamily="18" charset="0"/>
              </a:rPr>
              <a:t>Kế hoạch triển khai</a:t>
            </a:r>
            <a:endParaRPr lang="en-AU" sz="3200">
              <a:solidFill>
                <a:schemeClr val="accent5"/>
              </a:solidFill>
              <a:latin typeface="+mn-lt"/>
              <a:cs typeface="Times New Roman" panose="02020603050405020304" pitchFamily="18" charset="0"/>
            </a:endParaRPr>
          </a:p>
        </p:txBody>
      </p:sp>
      <p:sp>
        <p:nvSpPr>
          <p:cNvPr id="2" name="Rectangle 1">
            <a:extLst>
              <a:ext uri="{FF2B5EF4-FFF2-40B4-BE49-F238E27FC236}">
                <a16:creationId xmlns:a16="http://schemas.microsoft.com/office/drawing/2014/main" id="{0B29BB85-2691-798A-DD64-798FB40C9624}"/>
              </a:ext>
            </a:extLst>
          </p:cNvPr>
          <p:cNvSpPr/>
          <p:nvPr/>
        </p:nvSpPr>
        <p:spPr>
          <a:xfrm>
            <a:off x="527456" y="723538"/>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F14A733-324E-D7A0-3E3F-5ECC82755037}"/>
              </a:ext>
            </a:extLst>
          </p:cNvPr>
          <p:cNvSpPr txBox="1"/>
          <p:nvPr/>
        </p:nvSpPr>
        <p:spPr>
          <a:xfrm>
            <a:off x="528476" y="1182415"/>
            <a:ext cx="10251063" cy="3862596"/>
          </a:xfrm>
          <a:prstGeom prst="rect">
            <a:avLst/>
          </a:prstGeom>
          <a:noFill/>
        </p:spPr>
        <p:txBody>
          <a:bodyPr wrap="square" lIns="91440" tIns="45720" rIns="91440" bIns="45720" rtlCol="0" anchor="t">
            <a:spAutoFit/>
          </a:bodyPr>
          <a:lstStyle/>
          <a:p>
            <a:r>
              <a:rPr lang="en-US" b="1" err="1"/>
              <a:t>Phase</a:t>
            </a:r>
            <a:r>
              <a:rPr lang="en-US" b="1"/>
              <a:t> 2 – Scale &amp; Extend: Excel, CSV</a:t>
            </a:r>
            <a:endParaRPr lang="vi-VN"/>
          </a:p>
          <a:p>
            <a:r>
              <a:rPr lang="en-US" sz="1100" b="1" err="1">
                <a:latin typeface="Segoe UI"/>
                <a:cs typeface="Segoe UI"/>
              </a:rPr>
              <a:t>Mục</a:t>
            </a:r>
            <a:r>
              <a:rPr lang="en-US" sz="1100" b="1">
                <a:latin typeface="Segoe UI"/>
                <a:cs typeface="Segoe UI"/>
              </a:rPr>
              <a:t> </a:t>
            </a:r>
            <a:r>
              <a:rPr lang="en-US" sz="1100" b="1" err="1">
                <a:latin typeface="Segoe UI"/>
                <a:cs typeface="Segoe UI"/>
              </a:rPr>
              <a:t>tiêu</a:t>
            </a:r>
            <a:r>
              <a:rPr lang="en-US" sz="1100" b="1">
                <a:latin typeface="Segoe UI"/>
                <a:cs typeface="Segoe UI"/>
              </a:rPr>
              <a:t> </a:t>
            </a:r>
            <a:r>
              <a:rPr lang="en-US" sz="1100" b="1" err="1">
                <a:latin typeface="Segoe UI"/>
                <a:cs typeface="Segoe UI"/>
              </a:rPr>
              <a:t>kiến</a:t>
            </a:r>
            <a:r>
              <a:rPr lang="en-US" sz="1100" b="1">
                <a:latin typeface="Segoe UI"/>
                <a:cs typeface="Segoe UI"/>
              </a:rPr>
              <a:t> trúc</a:t>
            </a:r>
            <a:endParaRPr lang="en-US"/>
          </a:p>
          <a:p>
            <a:pPr marL="285750" indent="-285750">
              <a:buFont typeface="Arial"/>
              <a:buChar char="•"/>
            </a:pPr>
            <a:r>
              <a:rPr lang="en-US" sz="1100" dirty="0" err="1">
                <a:latin typeface="Segoe UI"/>
                <a:cs typeface="Segoe UI"/>
              </a:rPr>
              <a:t>Mở</a:t>
            </a:r>
            <a:r>
              <a:rPr lang="en-US" sz="1100" dirty="0">
                <a:latin typeface="Segoe UI"/>
                <a:cs typeface="Segoe UI"/>
              </a:rPr>
              <a:t> </a:t>
            </a:r>
            <a:r>
              <a:rPr lang="en-US" sz="1100" dirty="0" err="1">
                <a:latin typeface="Segoe UI"/>
                <a:cs typeface="Segoe UI"/>
              </a:rPr>
              <a:t>rộng</a:t>
            </a:r>
            <a:r>
              <a:rPr lang="en-US" sz="1100" dirty="0">
                <a:latin typeface="Segoe UI"/>
                <a:cs typeface="Segoe UI"/>
              </a:rPr>
              <a:t> </a:t>
            </a:r>
            <a:r>
              <a:rPr lang="en-US" sz="1100" dirty="0" err="1">
                <a:latin typeface="Segoe UI"/>
                <a:cs typeface="Segoe UI"/>
              </a:rPr>
              <a:t>chức</a:t>
            </a:r>
            <a:r>
              <a:rPr lang="en-US" sz="1100" dirty="0">
                <a:latin typeface="Segoe UI"/>
                <a:cs typeface="Segoe UI"/>
              </a:rPr>
              <a:t> </a:t>
            </a:r>
            <a:r>
              <a:rPr lang="en-US" sz="1100" dirty="0" err="1">
                <a:latin typeface="Segoe UI"/>
                <a:cs typeface="Segoe UI"/>
              </a:rPr>
              <a:t>năng</a:t>
            </a:r>
            <a:r>
              <a:rPr lang="en-US" sz="1100" dirty="0">
                <a:latin typeface="Segoe UI"/>
                <a:cs typeface="Segoe UI"/>
              </a:rPr>
              <a:t> </a:t>
            </a:r>
            <a:r>
              <a:rPr lang="en-US" sz="1100" b="1" dirty="0" err="1">
                <a:latin typeface="Segoe UI"/>
                <a:cs typeface="Segoe UI"/>
              </a:rPr>
              <a:t>không</a:t>
            </a:r>
            <a:r>
              <a:rPr lang="en-US" sz="1100" b="1" dirty="0">
                <a:latin typeface="Segoe UI"/>
                <a:cs typeface="Segoe UI"/>
              </a:rPr>
              <a:t> </a:t>
            </a:r>
            <a:r>
              <a:rPr lang="en-US" sz="1100" b="1" dirty="0" err="1">
                <a:latin typeface="Segoe UI"/>
                <a:cs typeface="Segoe UI"/>
              </a:rPr>
              <a:t>thay</a:t>
            </a:r>
            <a:r>
              <a:rPr lang="en-US" sz="1100" b="1" dirty="0">
                <a:latin typeface="Segoe UI"/>
                <a:cs typeface="Segoe UI"/>
              </a:rPr>
              <a:t> </a:t>
            </a:r>
            <a:r>
              <a:rPr lang="en-US" sz="1100" b="1" dirty="0" err="1">
                <a:latin typeface="Segoe UI"/>
                <a:cs typeface="Segoe UI"/>
              </a:rPr>
              <a:t>đổi</a:t>
            </a:r>
            <a:r>
              <a:rPr lang="en-US" sz="1100" b="1" dirty="0">
                <a:latin typeface="Segoe UI"/>
                <a:cs typeface="Segoe UI"/>
              </a:rPr>
              <a:t> </a:t>
            </a:r>
            <a:r>
              <a:rPr lang="en-US" sz="1100" b="1" dirty="0" err="1">
                <a:latin typeface="Segoe UI"/>
                <a:cs typeface="Segoe UI"/>
              </a:rPr>
              <a:t>kiến</a:t>
            </a:r>
            <a:r>
              <a:rPr lang="en-US" sz="1100" b="1" dirty="0">
                <a:latin typeface="Segoe UI"/>
                <a:cs typeface="Segoe UI"/>
              </a:rPr>
              <a:t> </a:t>
            </a:r>
            <a:r>
              <a:rPr lang="en-US" sz="1100" b="1" dirty="0" err="1">
                <a:latin typeface="Segoe UI"/>
                <a:cs typeface="Segoe UI"/>
              </a:rPr>
              <a:t>trúc</a:t>
            </a:r>
            <a:r>
              <a:rPr lang="en-US" sz="1100" b="1" dirty="0">
                <a:latin typeface="Segoe UI"/>
                <a:cs typeface="Segoe UI"/>
              </a:rPr>
              <a:t> </a:t>
            </a:r>
            <a:r>
              <a:rPr lang="en-US" sz="1100" b="1" dirty="0" err="1">
                <a:latin typeface="Segoe UI"/>
                <a:cs typeface="Segoe UI"/>
              </a:rPr>
              <a:t>lõi</a:t>
            </a:r>
            <a:endParaRPr lang="en-US" dirty="0" err="1"/>
          </a:p>
          <a:p>
            <a:pPr marL="285750" indent="-285750">
              <a:buFont typeface="Arial"/>
              <a:buChar char="•"/>
            </a:pPr>
            <a:r>
              <a:rPr lang="en-US" sz="1100" dirty="0" err="1">
                <a:latin typeface="Segoe UI"/>
                <a:cs typeface="Segoe UI"/>
              </a:rPr>
              <a:t>Tăng</a:t>
            </a:r>
            <a:r>
              <a:rPr lang="en-US" sz="1100" dirty="0">
                <a:latin typeface="Segoe UI"/>
                <a:cs typeface="Segoe UI"/>
              </a:rPr>
              <a:t> </a:t>
            </a:r>
            <a:r>
              <a:rPr lang="en-US" sz="1100" dirty="0" err="1">
                <a:latin typeface="Segoe UI"/>
                <a:cs typeface="Segoe UI"/>
              </a:rPr>
              <a:t>khả</a:t>
            </a:r>
            <a:r>
              <a:rPr lang="en-US" sz="1100" dirty="0">
                <a:latin typeface="Segoe UI"/>
                <a:cs typeface="Segoe UI"/>
              </a:rPr>
              <a:t> </a:t>
            </a:r>
            <a:r>
              <a:rPr lang="en-US" sz="1100" dirty="0" err="1">
                <a:latin typeface="Segoe UI"/>
                <a:cs typeface="Segoe UI"/>
              </a:rPr>
              <a:t>năng</a:t>
            </a:r>
            <a:r>
              <a:rPr lang="en-US" sz="1100">
                <a:latin typeface="Segoe UI"/>
                <a:cs typeface="Segoe UI"/>
              </a:rPr>
              <a:t> tái sử dụng &amp; cấu hình</a:t>
            </a:r>
            <a:endParaRPr lang="en-US"/>
          </a:p>
          <a:p>
            <a:r>
              <a:rPr lang="en-US" sz="1100" b="1" dirty="0">
                <a:latin typeface="Segoe UI"/>
                <a:cs typeface="Segoe UI"/>
              </a:rPr>
              <a:t>Phạm vi </a:t>
            </a:r>
            <a:r>
              <a:rPr lang="en-US" sz="1100" b="1" dirty="0" err="1">
                <a:latin typeface="Segoe UI"/>
                <a:cs typeface="Segoe UI"/>
              </a:rPr>
              <a:t>mở</a:t>
            </a:r>
            <a:r>
              <a:rPr lang="en-US" sz="1100" b="1">
                <a:latin typeface="Segoe UI"/>
                <a:cs typeface="Segoe UI"/>
              </a:rPr>
              <a:t> rộng</a:t>
            </a:r>
            <a:endParaRPr lang="en-US"/>
          </a:p>
          <a:p>
            <a:pPr marL="285750" indent="-285750">
              <a:buFont typeface="Arial"/>
              <a:buChar char="•"/>
            </a:pPr>
            <a:r>
              <a:rPr lang="en-US" sz="1100" b="1" dirty="0">
                <a:latin typeface="Segoe UI"/>
                <a:cs typeface="Segoe UI"/>
              </a:rPr>
              <a:t>Upload Management Service</a:t>
            </a:r>
            <a:r>
              <a:rPr lang="en-US" sz="1100" dirty="0">
                <a:latin typeface="Segoe UI"/>
                <a:cs typeface="Segoe UI"/>
              </a:rPr>
              <a:t> </a:t>
            </a:r>
            <a:endParaRPr lang="en-US" dirty="0"/>
          </a:p>
          <a:p>
            <a:pPr marL="742950" lvl="1" indent="-285750">
              <a:buFont typeface="Arial"/>
              <a:buChar char="•"/>
            </a:pPr>
            <a:r>
              <a:rPr lang="en-US" sz="1100">
                <a:latin typeface="Segoe UI"/>
                <a:cs typeface="Segoe UI"/>
              </a:rPr>
              <a:t>Support multi-file type (XML / Excel / CSV)</a:t>
            </a:r>
            <a:endParaRPr lang="en-US"/>
          </a:p>
          <a:p>
            <a:pPr marL="285750" indent="-285750">
              <a:buFont typeface="Arial"/>
              <a:buChar char="•"/>
            </a:pPr>
            <a:r>
              <a:rPr lang="en-US" sz="1100" b="1" dirty="0">
                <a:latin typeface="Segoe UI"/>
                <a:cs typeface="Segoe UI"/>
              </a:rPr>
              <a:t>Validation Service</a:t>
            </a:r>
            <a:r>
              <a:rPr lang="en-US" sz="1100" dirty="0">
                <a:latin typeface="Segoe UI"/>
                <a:cs typeface="Segoe UI"/>
              </a:rPr>
              <a:t> </a:t>
            </a:r>
            <a:endParaRPr lang="en-US" dirty="0"/>
          </a:p>
          <a:p>
            <a:pPr marL="742950" lvl="1" indent="-285750">
              <a:buFont typeface="Arial"/>
              <a:buChar char="•"/>
            </a:pPr>
            <a:r>
              <a:rPr lang="en-US" sz="1100" dirty="0">
                <a:latin typeface="Segoe UI"/>
                <a:cs typeface="Segoe UI"/>
              </a:rPr>
              <a:t>Rule engine </a:t>
            </a:r>
            <a:r>
              <a:rPr lang="en-US" sz="1100" dirty="0" err="1">
                <a:latin typeface="Segoe UI"/>
                <a:cs typeface="Segoe UI"/>
              </a:rPr>
              <a:t>theo</a:t>
            </a:r>
            <a:r>
              <a:rPr lang="en-US" sz="1100">
                <a:latin typeface="Segoe UI"/>
                <a:cs typeface="Segoe UI"/>
              </a:rPr>
              <a:t> dataset</a:t>
            </a:r>
            <a:endParaRPr lang="en-US"/>
          </a:p>
          <a:p>
            <a:pPr marL="742950" lvl="1" indent="-285750">
              <a:buFont typeface="Arial"/>
              <a:buChar char="•"/>
            </a:pPr>
            <a:r>
              <a:rPr lang="en-US" sz="1100" dirty="0" err="1">
                <a:latin typeface="Segoe UI"/>
                <a:cs typeface="Segoe UI"/>
              </a:rPr>
              <a:t>Kiểm</a:t>
            </a:r>
            <a:r>
              <a:rPr lang="en-US" sz="1100" dirty="0">
                <a:latin typeface="Segoe UI"/>
                <a:cs typeface="Segoe UI"/>
              </a:rPr>
              <a:t> </a:t>
            </a:r>
            <a:r>
              <a:rPr lang="en-US" sz="1100" dirty="0" err="1">
                <a:latin typeface="Segoe UI"/>
                <a:cs typeface="Segoe UI"/>
              </a:rPr>
              <a:t>tra</a:t>
            </a:r>
            <a:r>
              <a:rPr lang="en-US" sz="1100" dirty="0">
                <a:latin typeface="Segoe UI"/>
                <a:cs typeface="Segoe UI"/>
              </a:rPr>
              <a:t> </a:t>
            </a:r>
            <a:r>
              <a:rPr lang="en-US" sz="1100" dirty="0" err="1">
                <a:latin typeface="Segoe UI"/>
                <a:cs typeface="Segoe UI"/>
              </a:rPr>
              <a:t>chất</a:t>
            </a:r>
            <a:r>
              <a:rPr lang="en-US" sz="1100">
                <a:latin typeface="Segoe UI"/>
                <a:cs typeface="Segoe UI"/>
              </a:rPr>
              <a:t> lượng dữ liệu (DQ rules)</a:t>
            </a:r>
            <a:endParaRPr lang="en-US"/>
          </a:p>
          <a:p>
            <a:pPr marL="285750" indent="-285750">
              <a:buFont typeface="Arial"/>
              <a:buChar char="•"/>
            </a:pPr>
            <a:r>
              <a:rPr lang="en-US" sz="1100" b="1" dirty="0">
                <a:latin typeface="Segoe UI"/>
                <a:cs typeface="Segoe UI"/>
              </a:rPr>
              <a:t>Ingestion Service</a:t>
            </a:r>
            <a:r>
              <a:rPr lang="en-US" sz="1100" dirty="0">
                <a:latin typeface="Segoe UI"/>
                <a:cs typeface="Segoe UI"/>
              </a:rPr>
              <a:t> </a:t>
            </a:r>
            <a:endParaRPr lang="en-US" dirty="0"/>
          </a:p>
          <a:p>
            <a:pPr marL="742950" lvl="1" indent="-285750">
              <a:buFont typeface="Arial"/>
              <a:buChar char="•"/>
            </a:pPr>
            <a:r>
              <a:rPr lang="en-US" sz="1100">
                <a:latin typeface="Segoe UI"/>
                <a:cs typeface="Segoe UI"/>
              </a:rPr>
              <a:t>Mapping động theo schema</a:t>
            </a:r>
            <a:endParaRPr lang="en-US"/>
          </a:p>
          <a:p>
            <a:pPr marL="742950" lvl="1" indent="-285750">
              <a:buFont typeface="Arial"/>
              <a:buChar char="•"/>
            </a:pPr>
            <a:r>
              <a:rPr lang="en-US" sz="1100">
                <a:latin typeface="Segoe UI"/>
                <a:cs typeface="Segoe UI"/>
              </a:rPr>
              <a:t>Chuẩn hóa dữ liệu đầu vào</a:t>
            </a:r>
            <a:endParaRPr lang="en-US"/>
          </a:p>
          <a:p>
            <a:pPr marL="285750" indent="-285750">
              <a:buFont typeface="Arial"/>
              <a:buChar char="•"/>
            </a:pPr>
            <a:r>
              <a:rPr lang="en-US" sz="1100" b="1" dirty="0">
                <a:latin typeface="Segoe UI"/>
                <a:cs typeface="Segoe UI"/>
              </a:rPr>
              <a:t>Operational</a:t>
            </a:r>
            <a:r>
              <a:rPr lang="en-US" sz="1100" dirty="0">
                <a:latin typeface="Segoe UI"/>
                <a:cs typeface="Segoe UI"/>
              </a:rPr>
              <a:t> </a:t>
            </a:r>
            <a:endParaRPr lang="en-US" dirty="0"/>
          </a:p>
          <a:p>
            <a:pPr marL="742950" lvl="1" indent="-285750">
              <a:buFont typeface="Arial"/>
              <a:buChar char="•"/>
            </a:pPr>
            <a:r>
              <a:rPr lang="en-US" sz="1100">
                <a:latin typeface="Segoe UI"/>
                <a:cs typeface="Segoe UI"/>
              </a:rPr>
              <a:t>Tối ưu hiệu năng</a:t>
            </a:r>
            <a:endParaRPr lang="en-US"/>
          </a:p>
          <a:p>
            <a:pPr marL="742950" lvl="1" indent="-285750">
              <a:buFont typeface="Arial"/>
              <a:buChar char="•"/>
            </a:pPr>
            <a:r>
              <a:rPr lang="en-US" sz="1100">
                <a:latin typeface="Segoe UI"/>
                <a:cs typeface="Segoe UI"/>
              </a:rPr>
              <a:t>Bổ sung monitoring &amp; retry mechanism</a:t>
            </a:r>
            <a:endParaRPr lang="en-US"/>
          </a:p>
          <a:p>
            <a:pPr lvl="1"/>
            <a:r>
              <a:rPr lang="en-US" sz="1100" b="1">
                <a:latin typeface="Segoe UI"/>
                <a:cs typeface="Segoe UI"/>
              </a:rPr>
              <a:t>Kết quả kiến trúc</a:t>
            </a:r>
            <a:endParaRPr lang="en-US"/>
          </a:p>
          <a:p>
            <a:pPr marL="285750" indent="-285750">
              <a:buFont typeface="Arial"/>
              <a:buChar char="•"/>
            </a:pPr>
            <a:r>
              <a:rPr lang="en-US" sz="1100" dirty="0" err="1">
                <a:latin typeface="Segoe UI"/>
                <a:cs typeface="Segoe UI"/>
              </a:rPr>
              <a:t>Kiến</a:t>
            </a:r>
            <a:r>
              <a:rPr lang="en-US" sz="1100" dirty="0">
                <a:latin typeface="Segoe UI"/>
                <a:cs typeface="Segoe UI"/>
              </a:rPr>
              <a:t> </a:t>
            </a:r>
            <a:r>
              <a:rPr lang="en-US" sz="1100" dirty="0" err="1">
                <a:latin typeface="Segoe UI"/>
                <a:cs typeface="Segoe UI"/>
              </a:rPr>
              <a:t>trúc</a:t>
            </a:r>
            <a:r>
              <a:rPr lang="en-US" sz="1100" dirty="0">
                <a:latin typeface="Segoe UI"/>
                <a:cs typeface="Segoe UI"/>
              </a:rPr>
              <a:t> </a:t>
            </a:r>
            <a:r>
              <a:rPr lang="en-US" sz="1100" b="1" dirty="0">
                <a:latin typeface="Segoe UI"/>
                <a:cs typeface="Segoe UI"/>
              </a:rPr>
              <a:t>plug-in </a:t>
            </a:r>
            <a:r>
              <a:rPr lang="en-US" sz="1100" b="1" dirty="0" err="1">
                <a:latin typeface="Segoe UI"/>
                <a:cs typeface="Segoe UI"/>
              </a:rPr>
              <a:t>theo</a:t>
            </a:r>
            <a:r>
              <a:rPr lang="en-US" sz="1100" b="1" dirty="0">
                <a:latin typeface="Segoe UI"/>
                <a:cs typeface="Segoe UI"/>
              </a:rPr>
              <a:t> file type</a:t>
            </a:r>
            <a:endParaRPr lang="en-US" dirty="0"/>
          </a:p>
          <a:p>
            <a:pPr marL="285750" indent="-285750">
              <a:buFont typeface="Arial"/>
              <a:buChar char="•"/>
            </a:pPr>
            <a:r>
              <a:rPr lang="en-US" sz="1100">
                <a:latin typeface="Segoe UI"/>
                <a:cs typeface="Segoe UI"/>
              </a:rPr>
              <a:t>Không ảnh hưởng Phase 1</a:t>
            </a:r>
            <a:endParaRPr lang="en-US"/>
          </a:p>
          <a:p>
            <a:pPr marL="285750" indent="-285750">
              <a:buFont typeface="Arial"/>
              <a:buChar char="•"/>
            </a:pPr>
            <a:r>
              <a:rPr lang="en-US" sz="1100">
                <a:latin typeface="Segoe UI"/>
                <a:cs typeface="Segoe UI"/>
              </a:rPr>
              <a:t>Sẵn sàng mở rộng thêm định dạng khác trong tương lai</a:t>
            </a:r>
            <a:endParaRPr lang="en-US"/>
          </a:p>
          <a:p>
            <a:endParaRPr lang="en-US" b="1" dirty="0">
              <a:ea typeface="Calibri"/>
              <a:cs typeface="Calibri"/>
            </a:endParaRPr>
          </a:p>
        </p:txBody>
      </p:sp>
      <p:sp>
        <p:nvSpPr>
          <p:cNvPr id="3" name="Hộp Văn bản 2">
            <a:extLst>
              <a:ext uri="{FF2B5EF4-FFF2-40B4-BE49-F238E27FC236}">
                <a16:creationId xmlns:a16="http://schemas.microsoft.com/office/drawing/2014/main" id="{0552375A-269F-3797-F2AB-D9B9D8AC03DB}"/>
              </a:ext>
            </a:extLst>
          </p:cNvPr>
          <p:cNvSpPr txBox="1"/>
          <p:nvPr/>
        </p:nvSpPr>
        <p:spPr>
          <a:xfrm>
            <a:off x="4918562" y="2602628"/>
            <a:ext cx="60960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b="1">
                <a:latin typeface="Segoe UI"/>
                <a:ea typeface="Segoe UI"/>
                <a:cs typeface="Segoe UI"/>
              </a:rPr>
              <a:t>Phase 1 (Checklist)</a:t>
            </a:r>
            <a:br>
              <a:rPr lang="en-US">
                <a:latin typeface="Segoe UI"/>
                <a:ea typeface="Segoe UI"/>
                <a:cs typeface="Segoe UI"/>
              </a:rPr>
            </a:br>
            <a:r>
              <a:rPr lang="en-US">
                <a:latin typeface="Segoe UI"/>
                <a:ea typeface="Segoe UI"/>
                <a:cs typeface="Segoe UI"/>
              </a:rPr>
              <a:t>→ MVP, validate kiến trúc, kiểm soát phạm vi, giảm rủi ro</a:t>
            </a:r>
          </a:p>
          <a:p>
            <a:pPr>
              <a:buFont typeface=""/>
              <a:buChar char="•"/>
            </a:pPr>
            <a:r>
              <a:rPr lang="en-US" b="1">
                <a:latin typeface="Segoe UI"/>
                <a:ea typeface="Segoe UI"/>
                <a:cs typeface="Segoe UI"/>
              </a:rPr>
              <a:t>Mũi tên →</a:t>
            </a:r>
            <a:br>
              <a:rPr lang="en-US">
                <a:latin typeface="Segoe UI"/>
                <a:ea typeface="Segoe UI"/>
                <a:cs typeface="Segoe UI"/>
              </a:rPr>
            </a:br>
            <a:r>
              <a:rPr lang="en-US">
                <a:latin typeface="Segoe UI"/>
                <a:ea typeface="Segoe UI"/>
                <a:cs typeface="Segoe UI"/>
              </a:rPr>
              <a:t>→ Transition có kiểm soát, không refactor</a:t>
            </a:r>
          </a:p>
          <a:p>
            <a:pPr>
              <a:buFont typeface=""/>
              <a:buChar char="•"/>
            </a:pPr>
            <a:r>
              <a:rPr lang="en-US" b="1">
                <a:latin typeface="Segoe UI"/>
                <a:ea typeface="Segoe UI"/>
                <a:cs typeface="Segoe UI"/>
              </a:rPr>
              <a:t>Phase 2 (Folder mở rộng)</a:t>
            </a:r>
            <a:br>
              <a:rPr lang="en-US">
                <a:latin typeface="Segoe UI"/>
                <a:ea typeface="Segoe UI"/>
                <a:cs typeface="Segoe UI"/>
              </a:rPr>
            </a:br>
            <a:r>
              <a:rPr lang="en-US">
                <a:latin typeface="Segoe UI"/>
                <a:ea typeface="Segoe UI"/>
                <a:cs typeface="Segoe UI"/>
              </a:rPr>
              <a:t>→ Scale capability, không thay đổi foundation</a:t>
            </a:r>
          </a:p>
          <a:p>
            <a:endParaRPr lang="en-US">
              <a:latin typeface="Segoe UI"/>
              <a:ea typeface="Segoe UI"/>
              <a:cs typeface="Segoe UI"/>
            </a:endParaRPr>
          </a:p>
          <a:p>
            <a:pPr algn="ctr"/>
            <a:endParaRPr lang="vi-VN"/>
          </a:p>
        </p:txBody>
      </p:sp>
    </p:spTree>
    <p:extLst>
      <p:ext uri="{BB962C8B-B14F-4D97-AF65-F5344CB8AC3E}">
        <p14:creationId xmlns:p14="http://schemas.microsoft.com/office/powerpoint/2010/main" val="3037972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8697"/>
          <a:stretch/>
        </p:blipFill>
        <p:spPr>
          <a:xfrm>
            <a:off x="0" y="1482480"/>
            <a:ext cx="12186745" cy="3131038"/>
          </a:xfrm>
          <a:prstGeom prst="rect">
            <a:avLst/>
          </a:prstGeom>
        </p:spPr>
      </p:pic>
      <p:sp>
        <p:nvSpPr>
          <p:cNvPr id="4" name="Title Placeholder 7"/>
          <p:cNvSpPr txBox="1">
            <a:spLocks/>
          </p:cNvSpPr>
          <p:nvPr/>
        </p:nvSpPr>
        <p:spPr>
          <a:xfrm>
            <a:off x="576577" y="1762538"/>
            <a:ext cx="4300223" cy="25709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vi-VN" sz="27000" b="0" i="0" u="none" strike="noStrike" kern="1200" cap="none" spc="0" normalizeH="0" baseline="0" noProof="0">
                <a:ln>
                  <a:noFill/>
                </a:ln>
                <a:solidFill>
                  <a:prstClr val="white"/>
                </a:solidFill>
                <a:effectLst/>
                <a:uLnTx/>
                <a:uFillTx/>
                <a:latin typeface="Calibri" charset="0"/>
                <a:cs typeface="Calibri" charset="0"/>
              </a:rPr>
              <a:t>0</a:t>
            </a:r>
            <a:r>
              <a:rPr lang="en-US" sz="27000" b="0">
                <a:solidFill>
                  <a:prstClr val="white"/>
                </a:solidFill>
              </a:rPr>
              <a:t>2</a:t>
            </a:r>
            <a:endParaRPr kumimoji="0" lang="en-US" sz="27000" b="0" i="0" u="none" strike="noStrike" kern="1200" cap="none" spc="0" normalizeH="0" baseline="0" noProof="0">
              <a:ln>
                <a:noFill/>
              </a:ln>
              <a:solidFill>
                <a:prstClr val="white"/>
              </a:solidFill>
              <a:effectLst/>
              <a:uLnTx/>
              <a:uFillTx/>
              <a:latin typeface="Calibri" charset="0"/>
              <a:cs typeface="Calibri" charset="0"/>
            </a:endParaRPr>
          </a:p>
        </p:txBody>
      </p:sp>
      <p:sp>
        <p:nvSpPr>
          <p:cNvPr id="5" name="Title Placeholder 7"/>
          <p:cNvSpPr txBox="1">
            <a:spLocks/>
          </p:cNvSpPr>
          <p:nvPr/>
        </p:nvSpPr>
        <p:spPr>
          <a:xfrm>
            <a:off x="4544391" y="2112579"/>
            <a:ext cx="7205649" cy="1240221"/>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prstClr val="white"/>
                </a:solidFill>
                <a:effectLst/>
                <a:uLnTx/>
                <a:uFillTx/>
                <a:latin typeface="Calibri" charset="0"/>
                <a:ea typeface="Calibri" charset="0"/>
                <a:cs typeface="Calibri" charset="0"/>
              </a:rPr>
              <a:t>Application Architecture</a:t>
            </a:r>
          </a:p>
        </p:txBody>
      </p:sp>
      <p:sp>
        <p:nvSpPr>
          <p:cNvPr id="6" name="Title Placeholder 7"/>
          <p:cNvSpPr txBox="1">
            <a:spLocks/>
          </p:cNvSpPr>
          <p:nvPr/>
        </p:nvSpPr>
        <p:spPr>
          <a:xfrm>
            <a:off x="4544391" y="3223743"/>
            <a:ext cx="6977049" cy="110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lang="it-IT" sz="2300" dirty="0">
                <a:solidFill>
                  <a:srgbClr val="FFB81C"/>
                </a:solidFill>
              </a:rPr>
              <a:t>App Upload</a:t>
            </a:r>
          </a:p>
        </p:txBody>
      </p:sp>
      <p:cxnSp>
        <p:nvCxnSpPr>
          <p:cNvPr id="15" name="Straight Connector 14"/>
          <p:cNvCxnSpPr/>
          <p:nvPr/>
        </p:nvCxnSpPr>
        <p:spPr>
          <a:xfrm>
            <a:off x="914400" y="682388"/>
            <a:ext cx="3084394" cy="0"/>
          </a:xfrm>
          <a:prstGeom prst="line">
            <a:avLst/>
          </a:prstGeom>
          <a:ln w="165100" cap="rnd">
            <a:solidFill>
              <a:srgbClr val="FFB81C"/>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062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D06DD-26B0-11DA-368E-FDC15174EBDD}"/>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3C768CB4-7F2F-B1A6-8077-E92C8B2FBBBE}"/>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a:latin typeface="Times New Roman"/>
                <a:cs typeface="Times New Roman"/>
              </a:rPr>
              <a:t>IT Capability Map</a:t>
            </a:r>
            <a:endParaRPr lang="en-US"/>
          </a:p>
        </p:txBody>
      </p:sp>
      <p:sp>
        <p:nvSpPr>
          <p:cNvPr id="2" name="Rectangle 1">
            <a:extLst>
              <a:ext uri="{FF2B5EF4-FFF2-40B4-BE49-F238E27FC236}">
                <a16:creationId xmlns:a16="http://schemas.microsoft.com/office/drawing/2014/main" id="{51D115D5-A19F-CF2D-1AC4-78F1B9F8AC15}"/>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812;p104">
            <a:extLst>
              <a:ext uri="{FF2B5EF4-FFF2-40B4-BE49-F238E27FC236}">
                <a16:creationId xmlns:a16="http://schemas.microsoft.com/office/drawing/2014/main" id="{FD025D88-C157-A63D-35D0-FFD2706E1394}"/>
              </a:ext>
            </a:extLst>
          </p:cNvPr>
          <p:cNvSpPr txBox="1"/>
          <p:nvPr/>
        </p:nvSpPr>
        <p:spPr>
          <a:xfrm>
            <a:off x="7726645" y="934804"/>
            <a:ext cx="4150967" cy="5754253"/>
          </a:xfrm>
          <a:prstGeom prst="rect">
            <a:avLst/>
          </a:prstGeom>
          <a:noFill/>
          <a:ln>
            <a:noFill/>
          </a:ln>
        </p:spPr>
        <p:txBody>
          <a:bodyPr spcFirstLastPara="1" wrap="square" lIns="91433" tIns="45700" rIns="91433" bIns="45700" anchor="t" anchorCtr="0">
            <a:noAutofit/>
          </a:bodyPr>
          <a:lstStyle/>
          <a:p>
            <a:pPr algn="just">
              <a:spcAft>
                <a:spcPts val="600"/>
              </a:spcAft>
            </a:pPr>
            <a:r>
              <a:rPr lang="vi-VN" sz="1400" b="1">
                <a:latin typeface="Calibri"/>
                <a:ea typeface="Calibri"/>
                <a:cs typeface="Calibri"/>
              </a:rPr>
              <a:t>Diễn giải:</a:t>
            </a:r>
          </a:p>
          <a:p>
            <a:pPr algn="just">
              <a:spcAft>
                <a:spcPts val="600"/>
              </a:spcAft>
            </a:pPr>
            <a:r>
              <a:rPr lang="en-US" sz="1400" b="1" err="1">
                <a:latin typeface="Calibri"/>
                <a:ea typeface="Calibri"/>
                <a:cs typeface="Calibri"/>
              </a:rPr>
              <a:t>Năng</a:t>
            </a:r>
            <a:r>
              <a:rPr lang="en-US" sz="1400" b="1">
                <a:latin typeface="Calibri"/>
                <a:ea typeface="Calibri"/>
                <a:cs typeface="Calibri"/>
              </a:rPr>
              <a:t> </a:t>
            </a:r>
            <a:r>
              <a:rPr lang="en-US" sz="1400" b="1" err="1">
                <a:latin typeface="Calibri"/>
                <a:ea typeface="Calibri"/>
                <a:cs typeface="Calibri"/>
              </a:rPr>
              <a:t>lực</a:t>
            </a:r>
            <a:r>
              <a:rPr lang="en-US" sz="1400" b="1">
                <a:latin typeface="Calibri"/>
                <a:ea typeface="Calibri"/>
                <a:cs typeface="Calibri"/>
              </a:rPr>
              <a:t> 8.6.1: Advanced Analytics - </a:t>
            </a:r>
            <a:r>
              <a:rPr lang="en-US" sz="1400" err="1">
                <a:latin typeface="Calibri"/>
                <a:ea typeface="Calibri"/>
                <a:cs typeface="Calibri"/>
              </a:rPr>
              <a:t>năng</a:t>
            </a:r>
            <a:r>
              <a:rPr lang="en-US" sz="1400">
                <a:latin typeface="Calibri"/>
                <a:ea typeface="Calibri"/>
                <a:cs typeface="Calibri"/>
              </a:rPr>
              <a:t> </a:t>
            </a:r>
            <a:r>
              <a:rPr lang="en-US" sz="1400" err="1">
                <a:latin typeface="Calibri"/>
                <a:ea typeface="Calibri"/>
                <a:cs typeface="Calibri"/>
              </a:rPr>
              <a:t>lực</a:t>
            </a:r>
            <a:r>
              <a:rPr lang="en-US" sz="1400">
                <a:latin typeface="Calibri"/>
                <a:ea typeface="Calibri"/>
                <a:cs typeface="Calibri"/>
              </a:rPr>
              <a:t> </a:t>
            </a:r>
            <a:r>
              <a:rPr lang="en-US" sz="1400" err="1">
                <a:latin typeface="Calibri"/>
                <a:ea typeface="Calibri"/>
                <a:cs typeface="Calibri"/>
              </a:rPr>
              <a:t>phân</a:t>
            </a:r>
            <a:r>
              <a:rPr lang="en-US" sz="1400">
                <a:latin typeface="Calibri"/>
                <a:ea typeface="Calibri"/>
                <a:cs typeface="Calibri"/>
              </a:rPr>
              <a:t> </a:t>
            </a:r>
            <a:r>
              <a:rPr lang="en-US" sz="1400" err="1">
                <a:latin typeface="Calibri"/>
                <a:ea typeface="Calibri"/>
                <a:cs typeface="Calibri"/>
              </a:rPr>
              <a:t>tích</a:t>
            </a:r>
            <a:r>
              <a:rPr lang="en-US" sz="1400">
                <a:latin typeface="Calibri"/>
                <a:ea typeface="Calibri"/>
                <a:cs typeface="Calibri"/>
              </a:rPr>
              <a:t> </a:t>
            </a:r>
            <a:r>
              <a:rPr lang="en-US" sz="1400" err="1">
                <a:latin typeface="Calibri"/>
                <a:ea typeface="Calibri"/>
                <a:cs typeface="Calibri"/>
              </a:rPr>
              <a:t>dữ</a:t>
            </a:r>
            <a:r>
              <a:rPr lang="en-US" sz="1400">
                <a:latin typeface="Calibri"/>
                <a:ea typeface="Calibri"/>
                <a:cs typeface="Calibri"/>
              </a:rPr>
              <a:t> </a:t>
            </a:r>
            <a:r>
              <a:rPr lang="en-US" sz="1400" err="1">
                <a:latin typeface="Calibri"/>
                <a:ea typeface="Calibri"/>
                <a:cs typeface="Calibri"/>
              </a:rPr>
              <a:t>liệu</a:t>
            </a:r>
            <a:r>
              <a:rPr lang="en-US" sz="1400">
                <a:latin typeface="Calibri"/>
                <a:ea typeface="Calibri"/>
                <a:cs typeface="Calibri"/>
              </a:rPr>
              <a:t> </a:t>
            </a:r>
            <a:r>
              <a:rPr lang="en-US" sz="1400" err="1">
                <a:latin typeface="Calibri"/>
                <a:ea typeface="Calibri"/>
                <a:cs typeface="Calibri"/>
              </a:rPr>
              <a:t>nâng</a:t>
            </a:r>
            <a:r>
              <a:rPr lang="en-US" sz="1400">
                <a:latin typeface="Calibri"/>
                <a:ea typeface="Calibri"/>
                <a:cs typeface="Calibri"/>
              </a:rPr>
              <a:t> </a:t>
            </a:r>
            <a:r>
              <a:rPr lang="en-US" sz="1400" err="1">
                <a:latin typeface="Calibri"/>
                <a:ea typeface="Calibri"/>
                <a:cs typeface="Calibri"/>
              </a:rPr>
              <a:t>cao</a:t>
            </a:r>
            <a:r>
              <a:rPr lang="en-US" sz="1400">
                <a:latin typeface="Calibri"/>
                <a:ea typeface="Calibri"/>
                <a:cs typeface="Calibri"/>
              </a:rPr>
              <a:t> </a:t>
            </a:r>
            <a:r>
              <a:rPr lang="en-US" sz="1400" err="1">
                <a:latin typeface="Calibri"/>
                <a:ea typeface="Calibri"/>
                <a:cs typeface="Calibri"/>
              </a:rPr>
              <a:t>dựa</a:t>
            </a:r>
            <a:r>
              <a:rPr lang="en-US" sz="1400">
                <a:latin typeface="Calibri"/>
                <a:ea typeface="Calibri"/>
                <a:cs typeface="Calibri"/>
              </a:rPr>
              <a:t> </a:t>
            </a:r>
            <a:r>
              <a:rPr lang="en-US" sz="1400" err="1">
                <a:latin typeface="Calibri"/>
                <a:ea typeface="Calibri"/>
                <a:cs typeface="Calibri"/>
              </a:rPr>
              <a:t>trên</a:t>
            </a:r>
            <a:r>
              <a:rPr lang="en-US" sz="1400">
                <a:latin typeface="Calibri"/>
                <a:ea typeface="Calibri"/>
                <a:cs typeface="Calibri"/>
              </a:rPr>
              <a:t> Machine learning (ML) </a:t>
            </a:r>
            <a:r>
              <a:rPr lang="en-US" sz="1400" err="1">
                <a:latin typeface="Calibri"/>
                <a:ea typeface="Calibri"/>
                <a:cs typeface="Calibri"/>
              </a:rPr>
              <a:t>áp</a:t>
            </a:r>
            <a:r>
              <a:rPr lang="en-US" sz="1400">
                <a:latin typeface="Calibri"/>
                <a:ea typeface="Calibri"/>
                <a:cs typeface="Calibri"/>
              </a:rPr>
              <a:t> </a:t>
            </a:r>
            <a:r>
              <a:rPr lang="en-US" sz="1400" err="1">
                <a:latin typeface="Calibri"/>
                <a:ea typeface="Calibri"/>
                <a:cs typeface="Calibri"/>
              </a:rPr>
              <a:t>dụng</a:t>
            </a:r>
            <a:r>
              <a:rPr lang="en-US" sz="1400">
                <a:latin typeface="Calibri"/>
                <a:ea typeface="Calibri"/>
                <a:cs typeface="Calibri"/>
              </a:rPr>
              <a:t> </a:t>
            </a:r>
            <a:r>
              <a:rPr lang="en-US" sz="1400" err="1">
                <a:latin typeface="Calibri"/>
                <a:ea typeface="Calibri"/>
                <a:cs typeface="Calibri"/>
              </a:rPr>
              <a:t>cho</a:t>
            </a:r>
            <a:r>
              <a:rPr lang="en-US" sz="1400">
                <a:latin typeface="Calibri"/>
                <a:ea typeface="Calibri"/>
                <a:cs typeface="Calibri"/>
              </a:rPr>
              <a:t> </a:t>
            </a:r>
            <a:r>
              <a:rPr lang="en-US" sz="1400" err="1">
                <a:latin typeface="Calibri"/>
                <a:ea typeface="Calibri"/>
                <a:cs typeface="Calibri"/>
              </a:rPr>
              <a:t>bài</a:t>
            </a:r>
            <a:r>
              <a:rPr lang="en-US" sz="1400">
                <a:latin typeface="Calibri"/>
                <a:ea typeface="Calibri"/>
                <a:cs typeface="Calibri"/>
              </a:rPr>
              <a:t> </a:t>
            </a:r>
            <a:r>
              <a:rPr lang="en-US" sz="1400" err="1">
                <a:latin typeface="Calibri"/>
                <a:ea typeface="Calibri"/>
                <a:cs typeface="Calibri"/>
              </a:rPr>
              <a:t>toán</a:t>
            </a:r>
            <a:r>
              <a:rPr lang="en-US" sz="1400">
                <a:latin typeface="Calibri"/>
                <a:ea typeface="Calibri"/>
                <a:cs typeface="Calibri"/>
              </a:rPr>
              <a:t> </a:t>
            </a:r>
            <a:r>
              <a:rPr lang="en-US" sz="1400" err="1">
                <a:latin typeface="Calibri"/>
                <a:ea typeface="Calibri"/>
                <a:cs typeface="Calibri"/>
              </a:rPr>
              <a:t>chấm</a:t>
            </a:r>
            <a:r>
              <a:rPr lang="en-US" sz="1400">
                <a:latin typeface="Calibri"/>
                <a:ea typeface="Calibri"/>
                <a:cs typeface="Calibri"/>
              </a:rPr>
              <a:t> </a:t>
            </a:r>
            <a:r>
              <a:rPr lang="en-US" sz="1400" err="1">
                <a:latin typeface="Calibri"/>
                <a:ea typeface="Calibri"/>
                <a:cs typeface="Calibri"/>
              </a:rPr>
              <a:t>điểm</a:t>
            </a:r>
            <a:r>
              <a:rPr lang="en-US" sz="1400">
                <a:latin typeface="Calibri"/>
                <a:ea typeface="Calibri"/>
                <a:cs typeface="Calibri"/>
              </a:rPr>
              <a:t> </a:t>
            </a:r>
            <a:r>
              <a:rPr lang="en-US" sz="1400" err="1">
                <a:latin typeface="Calibri"/>
                <a:ea typeface="Calibri"/>
                <a:cs typeface="Calibri"/>
              </a:rPr>
              <a:t>tiềm</a:t>
            </a:r>
            <a:r>
              <a:rPr lang="en-US" sz="1400">
                <a:latin typeface="Calibri"/>
                <a:ea typeface="Calibri"/>
                <a:cs typeface="Calibri"/>
              </a:rPr>
              <a:t> </a:t>
            </a:r>
            <a:r>
              <a:rPr lang="en-US" sz="1400" err="1">
                <a:latin typeface="Calibri"/>
                <a:ea typeface="Calibri"/>
                <a:cs typeface="Calibri"/>
              </a:rPr>
              <a:t>năng</a:t>
            </a:r>
            <a:r>
              <a:rPr lang="en-US" sz="1400">
                <a:latin typeface="Calibri"/>
                <a:ea typeface="Calibri"/>
                <a:cs typeface="Calibri"/>
              </a:rPr>
              <a:t> </a:t>
            </a:r>
            <a:r>
              <a:rPr lang="en-US" sz="1400" err="1">
                <a:latin typeface="Calibri"/>
                <a:ea typeface="Calibri"/>
                <a:cs typeface="Calibri"/>
              </a:rPr>
              <a:t>cho</a:t>
            </a:r>
            <a:r>
              <a:rPr lang="en-US" sz="1400">
                <a:latin typeface="Calibri"/>
                <a:ea typeface="Calibri"/>
                <a:cs typeface="Calibri"/>
              </a:rPr>
              <a:t> </a:t>
            </a:r>
            <a:r>
              <a:rPr lang="en-US" sz="1400" err="1">
                <a:latin typeface="Calibri"/>
                <a:ea typeface="Calibri"/>
                <a:cs typeface="Calibri"/>
              </a:rPr>
              <a:t>tệp</a:t>
            </a:r>
            <a:r>
              <a:rPr lang="en-US" sz="1400">
                <a:latin typeface="Calibri"/>
                <a:ea typeface="Calibri"/>
                <a:cs typeface="Calibri"/>
              </a:rPr>
              <a:t> </a:t>
            </a:r>
            <a:r>
              <a:rPr lang="en-US" sz="1400" err="1">
                <a:latin typeface="Calibri"/>
                <a:ea typeface="Calibri"/>
                <a:cs typeface="Calibri"/>
              </a:rPr>
              <a:t>khách</a:t>
            </a:r>
            <a:r>
              <a:rPr lang="en-US" sz="1400">
                <a:latin typeface="Calibri"/>
                <a:ea typeface="Calibri"/>
                <a:cs typeface="Calibri"/>
              </a:rPr>
              <a:t> </a:t>
            </a:r>
            <a:r>
              <a:rPr lang="en-US" sz="1400" err="1">
                <a:latin typeface="Calibri"/>
                <a:ea typeface="Calibri"/>
                <a:cs typeface="Calibri"/>
              </a:rPr>
              <a:t>hàng</a:t>
            </a:r>
            <a:r>
              <a:rPr lang="en-US" sz="1400">
                <a:latin typeface="Calibri"/>
                <a:ea typeface="Calibri"/>
                <a:cs typeface="Calibri"/>
              </a:rPr>
              <a:t> </a:t>
            </a:r>
            <a:r>
              <a:rPr lang="en-US" sz="1400" err="1">
                <a:latin typeface="Calibri"/>
                <a:ea typeface="Calibri"/>
                <a:cs typeface="Calibri"/>
              </a:rPr>
              <a:t>hiện</a:t>
            </a:r>
            <a:r>
              <a:rPr lang="en-US" sz="1400">
                <a:latin typeface="Calibri"/>
                <a:ea typeface="Calibri"/>
                <a:cs typeface="Calibri"/>
              </a:rPr>
              <a:t> </a:t>
            </a:r>
            <a:r>
              <a:rPr lang="en-US" sz="1400" err="1">
                <a:latin typeface="Calibri"/>
                <a:ea typeface="Calibri"/>
                <a:cs typeface="Calibri"/>
              </a:rPr>
              <a:t>hữu</a:t>
            </a:r>
            <a:r>
              <a:rPr lang="en-US" sz="1400">
                <a:latin typeface="Calibri"/>
                <a:ea typeface="Calibri"/>
                <a:cs typeface="Calibri"/>
              </a:rPr>
              <a:t> </a:t>
            </a:r>
            <a:r>
              <a:rPr lang="en-US" sz="1400" err="1">
                <a:latin typeface="Calibri"/>
                <a:ea typeface="Calibri"/>
                <a:cs typeface="Calibri"/>
              </a:rPr>
              <a:t>và</a:t>
            </a:r>
            <a:r>
              <a:rPr lang="en-US" sz="1400">
                <a:latin typeface="Calibri"/>
                <a:ea typeface="Calibri"/>
                <a:cs typeface="Calibri"/>
              </a:rPr>
              <a:t> </a:t>
            </a:r>
            <a:r>
              <a:rPr lang="en-US" sz="1400" err="1">
                <a:latin typeface="Calibri"/>
                <a:ea typeface="Calibri"/>
                <a:cs typeface="Calibri"/>
              </a:rPr>
              <a:t>xác</a:t>
            </a:r>
            <a:r>
              <a:rPr lang="en-US" sz="1400">
                <a:latin typeface="Calibri"/>
                <a:ea typeface="Calibri"/>
                <a:cs typeface="Calibri"/>
              </a:rPr>
              <a:t> </a:t>
            </a:r>
            <a:r>
              <a:rPr lang="en-US" sz="1400" err="1">
                <a:latin typeface="Calibri"/>
                <a:ea typeface="Calibri"/>
                <a:cs typeface="Calibri"/>
              </a:rPr>
              <a:t>định</a:t>
            </a:r>
            <a:r>
              <a:rPr lang="en-US" sz="1400">
                <a:latin typeface="Calibri"/>
                <a:ea typeface="Calibri"/>
                <a:cs typeface="Calibri"/>
              </a:rPr>
              <a:t> </a:t>
            </a:r>
            <a:r>
              <a:rPr lang="en-US" sz="1400" err="1">
                <a:latin typeface="Calibri"/>
                <a:ea typeface="Calibri"/>
                <a:cs typeface="Calibri"/>
              </a:rPr>
              <a:t>khách</a:t>
            </a:r>
            <a:r>
              <a:rPr lang="en-US" sz="1400">
                <a:latin typeface="Calibri"/>
                <a:ea typeface="Calibri"/>
                <a:cs typeface="Calibri"/>
              </a:rPr>
              <a:t> </a:t>
            </a:r>
            <a:r>
              <a:rPr lang="en-US" sz="1400" err="1">
                <a:latin typeface="Calibri"/>
                <a:ea typeface="Calibri"/>
                <a:cs typeface="Calibri"/>
              </a:rPr>
              <a:t>hàng</a:t>
            </a:r>
            <a:r>
              <a:rPr lang="en-US" sz="1400">
                <a:latin typeface="Calibri"/>
                <a:ea typeface="Calibri"/>
                <a:cs typeface="Calibri"/>
              </a:rPr>
              <a:t> </a:t>
            </a:r>
            <a:r>
              <a:rPr lang="en-US" sz="1400" err="1">
                <a:latin typeface="Calibri"/>
                <a:ea typeface="Calibri"/>
                <a:cs typeface="Calibri"/>
              </a:rPr>
              <a:t>có</a:t>
            </a:r>
            <a:r>
              <a:rPr lang="en-US" sz="1400">
                <a:latin typeface="Calibri"/>
                <a:ea typeface="Calibri"/>
                <a:cs typeface="Calibri"/>
              </a:rPr>
              <a:t> </a:t>
            </a:r>
            <a:r>
              <a:rPr lang="en-US" sz="1400" err="1">
                <a:latin typeface="Calibri"/>
                <a:ea typeface="Calibri"/>
                <a:cs typeface="Calibri"/>
              </a:rPr>
              <a:t>hành</a:t>
            </a:r>
            <a:r>
              <a:rPr lang="en-US" sz="1400">
                <a:latin typeface="Calibri"/>
                <a:ea typeface="Calibri"/>
                <a:cs typeface="Calibri"/>
              </a:rPr>
              <a:t> vi </a:t>
            </a:r>
            <a:r>
              <a:rPr lang="en-US" sz="1400" err="1">
                <a:latin typeface="Calibri"/>
                <a:ea typeface="Calibri"/>
                <a:cs typeface="Calibri"/>
              </a:rPr>
              <a:t>tương</a:t>
            </a:r>
            <a:r>
              <a:rPr lang="en-US" sz="1400">
                <a:latin typeface="Calibri"/>
                <a:ea typeface="Calibri"/>
                <a:cs typeface="Calibri"/>
              </a:rPr>
              <a:t> </a:t>
            </a:r>
            <a:r>
              <a:rPr lang="en-US" sz="1400" err="1">
                <a:latin typeface="Calibri"/>
                <a:ea typeface="Calibri"/>
                <a:cs typeface="Calibri"/>
              </a:rPr>
              <a:t>đồng</a:t>
            </a:r>
            <a:r>
              <a:rPr lang="en-US" sz="1400">
                <a:latin typeface="Calibri"/>
                <a:ea typeface="Calibri"/>
                <a:cs typeface="Calibri"/>
              </a:rPr>
              <a:t>.</a:t>
            </a:r>
          </a:p>
          <a:p>
            <a:pPr marL="285750" indent="-285750" algn="just">
              <a:spcAft>
                <a:spcPts val="600"/>
              </a:spcAft>
              <a:buFont typeface="Wingdings,Sans-Serif" panose="05000000000000000000" pitchFamily="2" charset="2"/>
              <a:buChar char="§"/>
            </a:pPr>
            <a:endParaRPr lang="en-US" sz="1400">
              <a:latin typeface="Calibri"/>
              <a:ea typeface="Calibri"/>
              <a:cs typeface="Calibri"/>
            </a:endParaRPr>
          </a:p>
          <a:p>
            <a:pPr>
              <a:buFont typeface="Arial" panose="05000000000000000000" pitchFamily="2" charset="2"/>
              <a:buChar char="•"/>
            </a:pPr>
            <a:endParaRPr lang="vi-VN" sz="1400" b="1">
              <a:latin typeface="Arial"/>
              <a:ea typeface="Calibri"/>
              <a:cs typeface="Arial"/>
            </a:endParaRPr>
          </a:p>
        </p:txBody>
      </p:sp>
      <p:pic>
        <p:nvPicPr>
          <p:cNvPr id="8" name="Picture 7" descr="A screen shot of a computer&#10;&#10;AI-generated content may be incorrect.">
            <a:extLst>
              <a:ext uri="{FF2B5EF4-FFF2-40B4-BE49-F238E27FC236}">
                <a16:creationId xmlns:a16="http://schemas.microsoft.com/office/drawing/2014/main" id="{E458D768-E38E-DD59-BB93-0EA865FC46F3}"/>
              </a:ext>
            </a:extLst>
          </p:cNvPr>
          <p:cNvPicPr>
            <a:picLocks noChangeAspect="1"/>
          </p:cNvPicPr>
          <p:nvPr/>
        </p:nvPicPr>
        <p:blipFill>
          <a:blip r:embed="rId3"/>
          <a:stretch>
            <a:fillRect/>
          </a:stretch>
        </p:blipFill>
        <p:spPr>
          <a:xfrm>
            <a:off x="532279" y="1200150"/>
            <a:ext cx="6958853" cy="3886200"/>
          </a:xfrm>
          <a:prstGeom prst="rect">
            <a:avLst/>
          </a:prstGeom>
        </p:spPr>
      </p:pic>
    </p:spTree>
    <p:extLst>
      <p:ext uri="{BB962C8B-B14F-4D97-AF65-F5344CB8AC3E}">
        <p14:creationId xmlns:p14="http://schemas.microsoft.com/office/powerpoint/2010/main" val="3449659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0A8EC-C92F-6910-F6DC-59DFF72D061F}"/>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9A36B359-4CA0-B6D2-7C8D-E61D122AA1B1}"/>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a:latin typeface="Times New Roman"/>
                <a:cs typeface="Times New Roman"/>
              </a:rPr>
              <a:t>Application Architecture</a:t>
            </a:r>
            <a:endParaRPr lang="en-AU" sz="3200">
              <a:solidFill>
                <a:schemeClr val="accent5"/>
              </a:solidFill>
              <a:latin typeface="Times New Roman"/>
              <a:cs typeface="Times New Roman"/>
            </a:endParaRPr>
          </a:p>
        </p:txBody>
      </p:sp>
      <p:sp>
        <p:nvSpPr>
          <p:cNvPr id="2" name="Rectangle 1">
            <a:extLst>
              <a:ext uri="{FF2B5EF4-FFF2-40B4-BE49-F238E27FC236}">
                <a16:creationId xmlns:a16="http://schemas.microsoft.com/office/drawing/2014/main" id="{69FF263D-42C6-E769-584C-524261EDDA14}"/>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812;p104">
            <a:extLst>
              <a:ext uri="{FF2B5EF4-FFF2-40B4-BE49-F238E27FC236}">
                <a16:creationId xmlns:a16="http://schemas.microsoft.com/office/drawing/2014/main" id="{0A14F816-0812-A103-C0B2-8394A0EF6D8D}"/>
              </a:ext>
            </a:extLst>
          </p:cNvPr>
          <p:cNvSpPr txBox="1"/>
          <p:nvPr/>
        </p:nvSpPr>
        <p:spPr>
          <a:xfrm>
            <a:off x="7726645" y="934804"/>
            <a:ext cx="4150967" cy="5754253"/>
          </a:xfrm>
          <a:prstGeom prst="rect">
            <a:avLst/>
          </a:prstGeom>
          <a:noFill/>
          <a:ln>
            <a:noFill/>
          </a:ln>
        </p:spPr>
        <p:txBody>
          <a:bodyPr spcFirstLastPara="1" wrap="square" lIns="91433" tIns="45700" rIns="91433" bIns="45700" anchor="t" anchorCtr="0">
            <a:noAutofit/>
          </a:bodyPr>
          <a:lstStyle/>
          <a:p>
            <a:pPr marL="285750" indent="-285750" algn="just">
              <a:spcAft>
                <a:spcPts val="600"/>
              </a:spcAft>
              <a:buFont typeface="Wingdings" panose="05000000000000000000" pitchFamily="2" charset="2"/>
              <a:buChar char="§"/>
            </a:pPr>
            <a:r>
              <a:rPr lang="vi-VN" sz="1400" b="1" dirty="0">
                <a:latin typeface="Calibri" panose="020F0502020204030204" pitchFamily="34" charset="0"/>
                <a:cs typeface="Calibri" panose="020F0502020204030204" pitchFamily="34" charset="0"/>
              </a:rPr>
              <a:t>AZ DB</a:t>
            </a:r>
            <a:r>
              <a:rPr lang="vi-VN" sz="1400" dirty="0">
                <a:latin typeface="Calibri" panose="020F0502020204030204" pitchFamily="34" charset="0"/>
                <a:cs typeface="Calibri" panose="020F0502020204030204" pitchFamily="34" charset="0"/>
              </a:rPr>
              <a:t>: CSDL lưu trữ dữ liệu phục vụ phân tích</a:t>
            </a:r>
            <a:endParaRPr lang="en-US" sz="1400" dirty="0">
              <a:latin typeface="Calibri" panose="020F0502020204030204" pitchFamily="34" charset="0"/>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a:latin typeface="Calibri" panose="020F0502020204030204" pitchFamily="34" charset="0"/>
                <a:cs typeface="Calibri" panose="020F0502020204030204" pitchFamily="34" charset="0"/>
              </a:rPr>
              <a:t>ETL: </a:t>
            </a:r>
            <a:r>
              <a:rPr lang="en-US" sz="1400" dirty="0" err="1">
                <a:latin typeface="Calibri" panose="020F0502020204030204" pitchFamily="34" charset="0"/>
                <a:cs typeface="Calibri" panose="020F0502020204030204" pitchFamily="34" charset="0"/>
              </a:rPr>
              <a:t>phục</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vụ</a:t>
            </a:r>
            <a:r>
              <a:rPr lang="en-US" sz="1400" dirty="0">
                <a:latin typeface="Calibri" panose="020F0502020204030204" pitchFamily="34" charset="0"/>
                <a:cs typeface="Calibri" panose="020F0502020204030204" pitchFamily="34" charset="0"/>
              </a:rPr>
              <a:t> data transform </a:t>
            </a:r>
            <a:r>
              <a:rPr lang="en-US" sz="1400" dirty="0" err="1">
                <a:latin typeface="Calibri" panose="020F0502020204030204" pitchFamily="34" charset="0"/>
                <a:cs typeface="Calibri" panose="020F0502020204030204" pitchFamily="34" charset="0"/>
              </a:rPr>
              <a:t>cho</a:t>
            </a:r>
            <a:r>
              <a:rPr lang="en-US" sz="1400" dirty="0">
                <a:latin typeface="Calibri" panose="020F0502020204030204" pitchFamily="34" charset="0"/>
                <a:cs typeface="Calibri" panose="020F0502020204030204" pitchFamily="34" charset="0"/>
              </a:rPr>
              <a:t> AZ DB.</a:t>
            </a:r>
            <a:endParaRPr lang="en-US" sz="1400" dirty="0">
              <a:latin typeface="Calibri" panose="020F0502020204030204" pitchFamily="34" charset="0"/>
              <a:ea typeface="Calibri Light"/>
              <a:cs typeface="Calibri" panose="020F0502020204030204" pitchFamily="34" charset="0"/>
            </a:endParaRPr>
          </a:p>
          <a:p>
            <a:pPr marL="285750" indent="-285750" algn="just">
              <a:spcAft>
                <a:spcPts val="600"/>
              </a:spcAft>
              <a:buFont typeface="Wingdings" panose="05000000000000000000" pitchFamily="2" charset="2"/>
              <a:buChar char="§"/>
            </a:pPr>
            <a:r>
              <a:rPr lang="vi-VN" sz="1400" b="1" dirty="0">
                <a:latin typeface="Calibri" panose="020F0502020204030204" pitchFamily="34" charset="0"/>
                <a:cs typeface="Calibri" panose="020F0502020204030204" pitchFamily="34" charset="0"/>
              </a:rPr>
              <a:t>Power BI</a:t>
            </a:r>
            <a:r>
              <a:rPr lang="vi-VN" sz="1400" dirty="0">
                <a:latin typeface="Calibri" panose="020F0502020204030204" pitchFamily="34" charset="0"/>
                <a:cs typeface="Calibri" panose="020F0502020204030204" pitchFamily="34" charset="0"/>
              </a:rPr>
              <a:t>: công cụ cung cấp báo cáo BI, dashboard cho người dùng cuối.</a:t>
            </a:r>
            <a:endParaRPr lang="en-US" sz="1400" dirty="0">
              <a:latin typeface="Calibri" panose="020F0502020204030204" pitchFamily="34" charset="0"/>
              <a:cs typeface="Calibri" panose="020F0502020204030204" pitchFamily="34" charset="0"/>
            </a:endParaRPr>
          </a:p>
          <a:p>
            <a:pPr marL="285750" indent="-285750" algn="just">
              <a:spcAft>
                <a:spcPts val="600"/>
              </a:spcAft>
              <a:buFont typeface="Wingdings" panose="05000000000000000000" pitchFamily="2" charset="2"/>
              <a:buChar char="§"/>
            </a:pPr>
            <a:r>
              <a:rPr lang="vi-VN" sz="1400" b="1" dirty="0">
                <a:latin typeface="Calibri" panose="020F0502020204030204" pitchFamily="34" charset="0"/>
                <a:cs typeface="Calibri" panose="020F0502020204030204" pitchFamily="34" charset="0"/>
              </a:rPr>
              <a:t>Data Science Hub</a:t>
            </a:r>
            <a:r>
              <a:rPr lang="vi-VN"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môi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trường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phát</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triển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và</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vận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hành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các</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dịch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vụ</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dữ</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liệu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sử</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dụng</a:t>
            </a:r>
            <a:r>
              <a:rPr lang="en-US" sz="1400" dirty="0">
                <a:latin typeface="Calibri" panose="020F0502020204030204" pitchFamily="34" charset="0"/>
                <a:cs typeface="Calibri" panose="020F0502020204030204" pitchFamily="34" charset="0"/>
              </a:rPr>
              <a:t> ML model</a:t>
            </a:r>
            <a:r>
              <a:rPr lang="vi-VN" sz="1400" dirty="0">
                <a:latin typeface="Calibri" panose="020F0502020204030204" pitchFamily="34" charset="0"/>
                <a:cs typeface="Calibri" panose="020F0502020204030204" pitchFamily="34" charset="0"/>
              </a:rPr>
              <a:t>.</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Gồm</a:t>
            </a:r>
            <a:r>
              <a:rPr lang="en-US" sz="1400" dirty="0">
                <a:latin typeface="Calibri" panose="020F0502020204030204" pitchFamily="34" charset="0"/>
                <a:cs typeface="Calibri" panose="020F0502020204030204" pitchFamily="34" charset="0"/>
              </a:rPr>
              <a:t>:</a:t>
            </a:r>
            <a:endParaRPr lang="en-US" sz="1400" b="1" dirty="0">
              <a:latin typeface="Calibri" panose="020F0502020204030204" pitchFamily="34" charset="0"/>
              <a:cs typeface="Calibri" panose="020F0502020204030204" pitchFamily="34" charset="0"/>
            </a:endParaRPr>
          </a:p>
          <a:p>
            <a:pPr marL="742950" lvl="1" indent="-285750" algn="just">
              <a:spcAft>
                <a:spcPts val="600"/>
              </a:spcAft>
              <a:buFont typeface="Courier New" panose="02070309020205020404" pitchFamily="49" charset="0"/>
              <a:buChar char="o"/>
            </a:pPr>
            <a:r>
              <a:rPr lang="en-US" sz="1400" b="1" dirty="0">
                <a:latin typeface="Calibri" panose="020F0502020204030204" pitchFamily="34" charset="0"/>
                <a:cs typeface="Calibri" panose="020F0502020204030204" pitchFamily="34" charset="0"/>
              </a:rPr>
              <a:t>DS IDE: </a:t>
            </a:r>
            <a:r>
              <a:rPr lang="en-US" sz="1400" dirty="0" err="1">
                <a:latin typeface="Calibri" panose="020F0502020204030204" pitchFamily="34" charset="0"/>
                <a:cs typeface="Calibri" panose="020F0502020204030204" pitchFamily="34" charset="0"/>
              </a:rPr>
              <a:t>công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cụ</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cho</a:t>
            </a:r>
            <a:r>
              <a:rPr lang="en-US" sz="1400" dirty="0">
                <a:latin typeface="Calibri" panose="020F0502020204030204" pitchFamily="34" charset="0"/>
                <a:cs typeface="Calibri" panose="020F0502020204030204" pitchFamily="34" charset="0"/>
              </a:rPr>
              <a:t> DS </a:t>
            </a:r>
            <a:r>
              <a:rPr lang="en-US" sz="1400" dirty="0" err="1">
                <a:latin typeface="Calibri" panose="020F0502020204030204" pitchFamily="34" charset="0"/>
                <a:cs typeface="Calibri" panose="020F0502020204030204" pitchFamily="34" charset="0"/>
              </a:rPr>
              <a:t>phát</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triển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các</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mô</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hình</a:t>
            </a:r>
            <a:r>
              <a:rPr lang="en-US" sz="1400" dirty="0">
                <a:latin typeface="Calibri" panose="020F0502020204030204" pitchFamily="34" charset="0"/>
                <a:cs typeface="Calibri" panose="020F0502020204030204" pitchFamily="34" charset="0"/>
              </a:rPr>
              <a:t> ML.</a:t>
            </a:r>
            <a:endParaRPr lang="en-US" sz="1400" b="1" dirty="0">
              <a:latin typeface="Calibri" panose="020F0502020204030204" pitchFamily="34" charset="0"/>
              <a:cs typeface="Calibri" panose="020F0502020204030204" pitchFamily="34" charset="0"/>
            </a:endParaRPr>
          </a:p>
          <a:p>
            <a:pPr marL="742950" lvl="1" indent="-285750" algn="just">
              <a:spcAft>
                <a:spcPts val="600"/>
              </a:spcAft>
              <a:buFont typeface="Courier New" panose="02070309020205020404" pitchFamily="49" charset="0"/>
              <a:buChar char="o"/>
            </a:pPr>
            <a:r>
              <a:rPr lang="vi-VN" sz="1400" b="1" dirty="0">
                <a:latin typeface="Calibri" panose="020F0502020204030204" pitchFamily="34" charset="0"/>
                <a:cs typeface="Calibri" panose="020F0502020204030204" pitchFamily="34" charset="0"/>
              </a:rPr>
              <a:t>File storage</a:t>
            </a:r>
            <a:r>
              <a:rPr lang="vi-VN" sz="1400" dirty="0">
                <a:latin typeface="Calibri" panose="020F0502020204030204" pitchFamily="34" charset="0"/>
                <a:cs typeface="Calibri" panose="020F0502020204030204" pitchFamily="34" charset="0"/>
              </a:rPr>
              <a:t>: lưu trữ dữ liệu dạng file</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gồm</a:t>
            </a:r>
            <a:r>
              <a:rPr lang="vi-VN" sz="1400" dirty="0">
                <a:latin typeface="Calibri" panose="020F0502020204030204" pitchFamily="34" charset="0"/>
                <a:cs typeface="Calibri" panose="020F0502020204030204" pitchFamily="34" charset="0"/>
              </a:rPr>
              <a:t> feature</a:t>
            </a:r>
            <a:r>
              <a:rPr lang="en-US" sz="1400" dirty="0">
                <a:latin typeface="Calibri" panose="020F0502020204030204" pitchFamily="34" charset="0"/>
                <a:cs typeface="Calibri" panose="020F0502020204030204" pitchFamily="34" charset="0"/>
              </a:rPr>
              <a:t> data, </a:t>
            </a:r>
            <a:r>
              <a:rPr lang="vi-VN" sz="1400" dirty="0">
                <a:latin typeface="Calibri" panose="020F0502020204030204" pitchFamily="34" charset="0"/>
                <a:cs typeface="Calibri" panose="020F0502020204030204" pitchFamily="34" charset="0"/>
              </a:rPr>
              <a:t>M</a:t>
            </a:r>
            <a:r>
              <a:rPr lang="en-US" sz="1400" dirty="0">
                <a:latin typeface="Calibri" panose="020F0502020204030204" pitchFamily="34" charset="0"/>
                <a:cs typeface="Calibri" panose="020F0502020204030204" pitchFamily="34" charset="0"/>
              </a:rPr>
              <a:t>L model </a:t>
            </a:r>
            <a:r>
              <a:rPr lang="en-US" sz="1400" dirty="0" err="1">
                <a:latin typeface="Calibri" panose="020F0502020204030204" pitchFamily="34" charset="0"/>
                <a:cs typeface="Calibri" panose="020F0502020204030204" pitchFamily="34" charset="0"/>
              </a:rPr>
              <a:t>và</a:t>
            </a:r>
            <a:r>
              <a:rPr lang="en-US" sz="1400" dirty="0">
                <a:latin typeface="Calibri" panose="020F0502020204030204" pitchFamily="34" charset="0"/>
                <a:cs typeface="Calibri" panose="020F0502020204030204" pitchFamily="34" charset="0"/>
              </a:rPr>
              <a:t> ML Code. </a:t>
            </a:r>
            <a:r>
              <a:rPr lang="en-US" sz="1400" b="1" dirty="0">
                <a:latin typeface="Calibri" panose="020F0502020204030204" pitchFamily="34" charset="0"/>
                <a:cs typeface="Calibri" panose="020F0502020204030204" pitchFamily="34" charset="0"/>
              </a:rPr>
              <a:t>Update: </a:t>
            </a:r>
            <a:r>
              <a:rPr lang="en-US" sz="1400" b="1" dirty="0" err="1">
                <a:latin typeface="Calibri" panose="020F0502020204030204" pitchFamily="34" charset="0"/>
                <a:cs typeface="Calibri" panose="020F0502020204030204" pitchFamily="34" charset="0"/>
              </a:rPr>
              <a:t>bổ</a:t>
            </a:r>
            <a:r>
              <a:rPr lang="en-US" sz="1400" b="1" dirty="0">
                <a:latin typeface="Calibri" panose="020F0502020204030204" pitchFamily="34" charset="0"/>
                <a:cs typeface="Calibri" panose="020F0502020204030204" pitchFamily="34" charset="0"/>
              </a:rPr>
              <a:t> sung </a:t>
            </a:r>
            <a:r>
              <a:rPr lang="en-US" sz="1400" b="1" dirty="0" err="1">
                <a:latin typeface="Calibri" panose="020F0502020204030204" pitchFamily="34" charset="0"/>
                <a:cs typeface="Calibri" panose="020F0502020204030204" pitchFamily="34" charset="0"/>
              </a:rPr>
              <a:t>thêm</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dữ</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liệu</a:t>
            </a:r>
            <a:r>
              <a:rPr lang="en-US" sz="1400" b="1" dirty="0">
                <a:latin typeface="Calibri" panose="020F0502020204030204" pitchFamily="34" charset="0"/>
                <a:cs typeface="Calibri" panose="020F0502020204030204" pitchFamily="34" charset="0"/>
              </a:rPr>
              <a:t> feature, model </a:t>
            </a:r>
            <a:r>
              <a:rPr lang="en-US" sz="1400" b="1" dirty="0" err="1">
                <a:latin typeface="Calibri" panose="020F0502020204030204" pitchFamily="34" charset="0"/>
                <a:cs typeface="Calibri" panose="020F0502020204030204" pitchFamily="34" charset="0"/>
              </a:rPr>
              <a:t>và</a:t>
            </a:r>
            <a:r>
              <a:rPr lang="en-US" sz="1400" b="1" dirty="0">
                <a:latin typeface="Calibri" panose="020F0502020204030204" pitchFamily="34" charset="0"/>
                <a:cs typeface="Calibri" panose="020F0502020204030204" pitchFamily="34" charset="0"/>
              </a:rPr>
              <a:t> source code.</a:t>
            </a:r>
            <a:endParaRPr lang="en-US" sz="1400" b="1" dirty="0">
              <a:latin typeface="Calibri" panose="020F0502020204030204" pitchFamily="34" charset="0"/>
              <a:ea typeface="Calibri Light"/>
              <a:cs typeface="Calibri" panose="020F0502020204030204" pitchFamily="34" charset="0"/>
            </a:endParaRPr>
          </a:p>
          <a:p>
            <a:pPr marL="742950" lvl="1" indent="-285750" algn="just">
              <a:spcAft>
                <a:spcPts val="600"/>
              </a:spcAft>
              <a:buFont typeface="Courier New" panose="02070309020205020404" pitchFamily="49" charset="0"/>
              <a:buChar char="o"/>
            </a:pPr>
            <a:r>
              <a:rPr lang="vi-VN" sz="1400" b="1" dirty="0">
                <a:latin typeface="Calibri" panose="020F0502020204030204" pitchFamily="34" charset="0"/>
                <a:cs typeface="Calibri" panose="020F0502020204030204" pitchFamily="34" charset="0"/>
              </a:rPr>
              <a:t>Job Management</a:t>
            </a:r>
            <a:r>
              <a:rPr lang="vi-VN" sz="1400" dirty="0">
                <a:latin typeface="Calibri" panose="020F0502020204030204" pitchFamily="34" charset="0"/>
                <a:cs typeface="Calibri" panose="020F0502020204030204" pitchFamily="34" charset="0"/>
              </a:rPr>
              <a:t>: công cụ triển khai, lập lịch và quản lý các job </a:t>
            </a:r>
            <a:r>
              <a:rPr lang="en-US" sz="1400" dirty="0" err="1">
                <a:latin typeface="Calibri" panose="020F0502020204030204" pitchFamily="34" charset="0"/>
                <a:cs typeface="Calibri" panose="020F0502020204030204" pitchFamily="34" charset="0"/>
              </a:rPr>
              <a:t>xây</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dựng</a:t>
            </a:r>
            <a:r>
              <a:rPr lang="en-US" sz="1400" dirty="0">
                <a:latin typeface="Calibri" panose="020F0502020204030204" pitchFamily="34" charset="0"/>
                <a:cs typeface="Calibri" panose="020F0502020204030204" pitchFamily="34" charset="0"/>
              </a:rPr>
              <a:t> feature, </a:t>
            </a:r>
            <a:r>
              <a:rPr lang="en-US" sz="1400" dirty="0" err="1">
                <a:latin typeface="Calibri" panose="020F0502020204030204" pitchFamily="34" charset="0"/>
                <a:cs typeface="Calibri" panose="020F0502020204030204" pitchFamily="34" charset="0"/>
              </a:rPr>
              <a:t>mô</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hình</a:t>
            </a:r>
            <a:r>
              <a:rPr lang="en-US" sz="1400" dirty="0">
                <a:latin typeface="Calibri" panose="020F0502020204030204" pitchFamily="34" charset="0"/>
                <a:cs typeface="Calibri" panose="020F0502020204030204" pitchFamily="34" charset="0"/>
              </a:rPr>
              <a:t>; model serving. </a:t>
            </a:r>
            <a:r>
              <a:rPr lang="en-US" sz="1400" b="1" dirty="0">
                <a:latin typeface="Calibri" panose="020F0502020204030204" pitchFamily="34" charset="0"/>
                <a:cs typeface="Calibri" panose="020F0502020204030204" pitchFamily="34" charset="0"/>
              </a:rPr>
              <a:t>Update: </a:t>
            </a:r>
            <a:r>
              <a:rPr lang="en-US" sz="1400" b="1" dirty="0" err="1">
                <a:latin typeface="Calibri" panose="020F0502020204030204" pitchFamily="34" charset="0"/>
                <a:cs typeface="Calibri" panose="020F0502020204030204" pitchFamily="34" charset="0"/>
              </a:rPr>
              <a:t>Bổ</a:t>
            </a:r>
            <a:r>
              <a:rPr lang="en-US" sz="1400" b="1" dirty="0">
                <a:latin typeface="Calibri" panose="020F0502020204030204" pitchFamily="34" charset="0"/>
                <a:cs typeface="Calibri" panose="020F0502020204030204" pitchFamily="34" charset="0"/>
              </a:rPr>
              <a:t> sung </a:t>
            </a:r>
            <a:r>
              <a:rPr lang="en-US" sz="1400" b="1" dirty="0" err="1">
                <a:latin typeface="Calibri" panose="020F0502020204030204" pitchFamily="34" charset="0"/>
                <a:cs typeface="Calibri" panose="020F0502020204030204" pitchFamily="34" charset="0"/>
              </a:rPr>
              <a:t>thêm</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các</a:t>
            </a:r>
            <a:r>
              <a:rPr lang="en-US" sz="1400" b="1" dirty="0">
                <a:latin typeface="Calibri" panose="020F0502020204030204" pitchFamily="34" charset="0"/>
                <a:cs typeface="Calibri" panose="020F0502020204030204" pitchFamily="34" charset="0"/>
              </a:rPr>
              <a:t> job.</a:t>
            </a:r>
            <a:endParaRPr lang="en-US" sz="1400" b="1" dirty="0">
              <a:latin typeface="Calibri" panose="020F0502020204030204" pitchFamily="34" charset="0"/>
              <a:ea typeface="Calibri Light"/>
              <a:cs typeface="Calibri" panose="020F0502020204030204" pitchFamily="34" charset="0"/>
            </a:endParaRPr>
          </a:p>
          <a:p>
            <a:pPr marL="742950" lvl="1" indent="-285750" algn="just">
              <a:spcAft>
                <a:spcPts val="600"/>
              </a:spcAft>
              <a:buFont typeface="Courier New" panose="02070309020205020404" pitchFamily="49" charset="0"/>
              <a:buChar char="o"/>
            </a:pPr>
            <a:r>
              <a:rPr lang="en-US" sz="1400" b="1" dirty="0">
                <a:latin typeface="Calibri" panose="020F0502020204030204" pitchFamily="34" charset="0"/>
                <a:cs typeface="Calibri" panose="020F0502020204030204" pitchFamily="34" charset="0"/>
              </a:rPr>
              <a:t>Feature ETL env runtime</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mô</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trường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chạy</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các</a:t>
            </a:r>
            <a:r>
              <a:rPr lang="en-US" sz="1400" dirty="0">
                <a:latin typeface="Calibri" panose="020F0502020204030204" pitchFamily="34" charset="0"/>
                <a:cs typeface="Calibri" panose="020F0502020204030204" pitchFamily="34" charset="0"/>
              </a:rPr>
              <a:t> job feature engineering.</a:t>
            </a:r>
            <a:endParaRPr lang="en-US" sz="1400" dirty="0">
              <a:latin typeface="Calibri" panose="020F0502020204030204" pitchFamily="34" charset="0"/>
              <a:ea typeface="Calibri Light"/>
              <a:cs typeface="Calibri" panose="020F0502020204030204" pitchFamily="34" charset="0"/>
            </a:endParaRPr>
          </a:p>
          <a:p>
            <a:pPr marL="742950" lvl="1" indent="-285750" algn="just">
              <a:spcAft>
                <a:spcPts val="600"/>
              </a:spcAft>
              <a:buFont typeface="Courier New" panose="02070309020205020404" pitchFamily="49" charset="0"/>
              <a:buChar char="o"/>
            </a:pPr>
            <a:r>
              <a:rPr lang="en-US" sz="1400" b="1" dirty="0">
                <a:latin typeface="Calibri" panose="020F0502020204030204" pitchFamily="34" charset="0"/>
                <a:cs typeface="Calibri" panose="020F0502020204030204" pitchFamily="34" charset="0"/>
              </a:rPr>
              <a:t>Model env runtime</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mô</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trường</a:t>
            </a:r>
            <a:r>
              <a:rPr lang="en-US" sz="1400" dirty="0">
                <a:latin typeface="Calibri" panose="020F0502020204030204" pitchFamily="34" charset="0"/>
                <a:cs typeface="Calibri" panose="020F0502020204030204" pitchFamily="34" charset="0"/>
              </a:rPr>
              <a:t> model serving.</a:t>
            </a:r>
            <a:endParaRPr lang="en-US" sz="1400" dirty="0">
              <a:latin typeface="Calibri" panose="020F0502020204030204" pitchFamily="34" charset="0"/>
              <a:ea typeface="Calibri Light"/>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a:latin typeface="Calibri" panose="020F0502020204030204" pitchFamily="34" charset="0"/>
                <a:cs typeface="Calibri" panose="020F0502020204030204" pitchFamily="34" charset="0"/>
              </a:rPr>
              <a:t>DSO Platform</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lưu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trữ</a:t>
            </a:r>
            <a:r>
              <a:rPr lang="en-US" sz="1400" dirty="0">
                <a:latin typeface="Calibri" panose="020F0502020204030204" pitchFamily="34" charset="0"/>
                <a:cs typeface="Calibri" panose="020F0502020204030204" pitchFamily="34" charset="0"/>
              </a:rPr>
              <a:t> code </a:t>
            </a:r>
            <a:r>
              <a:rPr lang="en-US" sz="1400" dirty="0" err="1">
                <a:latin typeface="Calibri" panose="020F0502020204030204" pitchFamily="34" charset="0"/>
                <a:cs typeface="Calibri" panose="020F0502020204030204" pitchFamily="34" charset="0"/>
              </a:rPr>
              <a:t>trên</a:t>
            </a:r>
            <a:r>
              <a:rPr lang="en-US" sz="1400" dirty="0">
                <a:latin typeface="Calibri" panose="020F0502020204030204" pitchFamily="34" charset="0"/>
                <a:cs typeface="Calibri" panose="020F0502020204030204" pitchFamily="34" charset="0"/>
              </a:rPr>
              <a:t> Git server</a:t>
            </a:r>
            <a:endParaRPr lang="en-US" sz="1400" dirty="0">
              <a:latin typeface="Calibri" panose="020F0502020204030204" pitchFamily="34" charset="0"/>
              <a:ea typeface="Calibri Light"/>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a:latin typeface="Calibri" panose="020F0502020204030204" pitchFamily="34" charset="0"/>
                <a:cs typeface="Calibri" panose="020F0502020204030204" pitchFamily="34" charset="0"/>
              </a:rPr>
              <a:t>Landing Zone</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cung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cấp</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dữ</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liệu</a:t>
            </a:r>
            <a:endParaRPr lang="en-US" sz="1400" dirty="0">
              <a:latin typeface="Calibri" panose="020F0502020204030204" pitchFamily="34" charset="0"/>
              <a:ea typeface="Calibri Light"/>
              <a:cs typeface="Calibri" panose="020F0502020204030204" pitchFamily="34" charset="0"/>
            </a:endParaRPr>
          </a:p>
          <a:p>
            <a:pPr marL="285750" indent="-285750" algn="just">
              <a:spcAft>
                <a:spcPts val="600"/>
              </a:spcAft>
              <a:buFont typeface="Wingdings" panose="05000000000000000000" pitchFamily="2" charset="2"/>
              <a:buChar char="§"/>
            </a:pPr>
            <a:endParaRPr lang="en-US" sz="1400" dirty="0">
              <a:latin typeface="Calibri" panose="020F0502020204030204" pitchFamily="34" charset="0"/>
              <a:cs typeface="Calibri" panose="020F0502020204030204" pitchFamily="34" charset="0"/>
            </a:endParaRPr>
          </a:p>
        </p:txBody>
      </p:sp>
      <p:pic>
        <p:nvPicPr>
          <p:cNvPr id="4" name="Picture 3" descr="A screenshot of a computer&#10;&#10;AI-generated content may be incorrect.">
            <a:extLst>
              <a:ext uri="{FF2B5EF4-FFF2-40B4-BE49-F238E27FC236}">
                <a16:creationId xmlns:a16="http://schemas.microsoft.com/office/drawing/2014/main" id="{414E5AA5-59BF-3FA5-B8BA-5D6D84849BF1}"/>
              </a:ext>
            </a:extLst>
          </p:cNvPr>
          <p:cNvPicPr>
            <a:picLocks noChangeAspect="1"/>
          </p:cNvPicPr>
          <p:nvPr/>
        </p:nvPicPr>
        <p:blipFill>
          <a:blip r:embed="rId3"/>
          <a:stretch>
            <a:fillRect/>
          </a:stretch>
        </p:blipFill>
        <p:spPr>
          <a:xfrm>
            <a:off x="53" y="1027044"/>
            <a:ext cx="7553633" cy="5565914"/>
          </a:xfrm>
          <a:prstGeom prst="rect">
            <a:avLst/>
          </a:prstGeom>
        </p:spPr>
      </p:pic>
    </p:spTree>
    <p:extLst>
      <p:ext uri="{BB962C8B-B14F-4D97-AF65-F5344CB8AC3E}">
        <p14:creationId xmlns:p14="http://schemas.microsoft.com/office/powerpoint/2010/main" val="645724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0A8EC-C92F-6910-F6DC-59DFF72D061F}"/>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9A36B359-4CA0-B6D2-7C8D-E61D122AA1B1}"/>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dirty="0">
                <a:latin typeface="Times New Roman"/>
                <a:cs typeface="Times New Roman"/>
              </a:rPr>
              <a:t>Front-end </a:t>
            </a:r>
            <a:r>
              <a:rPr lang="en-AU" dirty="0" err="1">
                <a:latin typeface="Times New Roman"/>
                <a:cs typeface="Times New Roman"/>
              </a:rPr>
              <a:t>và</a:t>
            </a:r>
            <a:r>
              <a:rPr lang="en-AU" dirty="0">
                <a:latin typeface="Times New Roman"/>
                <a:cs typeface="Times New Roman"/>
              </a:rPr>
              <a:t> API Gateway</a:t>
            </a:r>
            <a:endParaRPr lang="en-AU" sz="3200" dirty="0">
              <a:solidFill>
                <a:schemeClr val="accent5"/>
              </a:solidFill>
              <a:latin typeface="Times New Roman"/>
              <a:cs typeface="Times New Roman"/>
            </a:endParaRPr>
          </a:p>
        </p:txBody>
      </p:sp>
      <p:sp>
        <p:nvSpPr>
          <p:cNvPr id="2" name="Rectangle 1">
            <a:extLst>
              <a:ext uri="{FF2B5EF4-FFF2-40B4-BE49-F238E27FC236}">
                <a16:creationId xmlns:a16="http://schemas.microsoft.com/office/drawing/2014/main" id="{69FF263D-42C6-E769-584C-524261EDDA14}"/>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C32C404-885D-0DFA-D0F0-3972B76A3344}"/>
              </a:ext>
            </a:extLst>
          </p:cNvPr>
          <p:cNvSpPr txBox="1"/>
          <p:nvPr/>
        </p:nvSpPr>
        <p:spPr>
          <a:xfrm>
            <a:off x="1546087" y="2159000"/>
            <a:ext cx="6096000"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Times New Roman"/>
                <a:cs typeface="Times New Roman"/>
              </a:rPr>
              <a:t>Frontend Layer</a:t>
            </a:r>
          </a:p>
          <a:p>
            <a:pPr lvl="0" algn="l">
              <a:buFont typeface=""/>
              <a:buChar char="•"/>
            </a:pPr>
            <a:r>
              <a:rPr lang="en-US" sz="1200" b="1">
                <a:ea typeface="Times New Roman"/>
                <a:cs typeface="Times New Roman"/>
              </a:rPr>
              <a:t>Mục đích</a:t>
            </a:r>
            <a:r>
              <a:rPr lang="en-US" sz="1200">
                <a:ea typeface="Times New Roman"/>
                <a:cs typeface="Times New Roman"/>
              </a:rPr>
              <a:t>: giao diện người dùng, bao gồm giao diện cho người dùng nghiệp vụ và giao diện quản trị cho Admin.</a:t>
            </a:r>
          </a:p>
          <a:p>
            <a:pPr lvl="0" algn="l">
              <a:buFont typeface=""/>
              <a:buChar char="•"/>
            </a:pPr>
            <a:r>
              <a:rPr lang="en-US" sz="1200" b="1">
                <a:ea typeface="Times New Roman"/>
                <a:cs typeface="Times New Roman"/>
              </a:rPr>
              <a:t>React Application</a:t>
            </a:r>
            <a:r>
              <a:rPr lang="en-US" sz="1200">
                <a:ea typeface="Times New Roman"/>
                <a:cs typeface="Times New Roman"/>
              </a:rPr>
              <a:t>: SPA(Single Page Application) với hooks và context</a:t>
            </a:r>
          </a:p>
          <a:p>
            <a:pPr lvl="0" algn="l">
              <a:buFont typeface=""/>
              <a:buChar char="•"/>
            </a:pPr>
            <a:r>
              <a:rPr lang="en-US" sz="1200" b="1">
                <a:ea typeface="Times New Roman"/>
                <a:cs typeface="Times New Roman"/>
              </a:rPr>
              <a:t>API Service</a:t>
            </a:r>
            <a:r>
              <a:rPr lang="en-US" sz="1200">
                <a:ea typeface="Times New Roman"/>
                <a:cs typeface="Times New Roman"/>
              </a:rPr>
              <a:t>: Axios client với interceptors, gửi yêu cầu (HTTP Request) tới API Gateway/</a:t>
            </a:r>
          </a:p>
          <a:p>
            <a:pPr lvl="0" algn="l">
              <a:buFont typeface=""/>
              <a:buChar char="•"/>
            </a:pPr>
            <a:r>
              <a:rPr lang="en-US" sz="1200" b="1">
                <a:ea typeface="Times New Roman"/>
                <a:cs typeface="Times New Roman"/>
              </a:rPr>
              <a:t>State Management</a:t>
            </a:r>
            <a:r>
              <a:rPr lang="en-US" sz="1200">
                <a:ea typeface="Times New Roman"/>
                <a:cs typeface="Times New Roman"/>
              </a:rPr>
              <a:t>: React useState/useReducer</a:t>
            </a:r>
          </a:p>
          <a:p>
            <a:pPr lvl="0" algn="l">
              <a:buFont typeface=""/>
              <a:buChar char="•"/>
            </a:pPr>
            <a:r>
              <a:rPr lang="en-US" sz="1200" b="1">
                <a:ea typeface="Times New Roman"/>
                <a:cs typeface="Times New Roman"/>
              </a:rPr>
              <a:t>Authentication</a:t>
            </a:r>
            <a:r>
              <a:rPr lang="en-US" sz="1200">
                <a:ea typeface="Times New Roman"/>
                <a:cs typeface="Times New Roman"/>
              </a:rPr>
              <a:t>: JWT token storage</a:t>
            </a:r>
          </a:p>
          <a:p>
            <a:r>
              <a:rPr lang="en-US" sz="1200" b="1">
                <a:ea typeface="Times New Roman"/>
                <a:cs typeface="Times New Roman"/>
              </a:rPr>
              <a:t>API Gateway Layer</a:t>
            </a:r>
          </a:p>
          <a:p>
            <a:pPr lvl="0" algn="l">
              <a:buFont typeface=""/>
              <a:buChar char="•"/>
            </a:pPr>
            <a:r>
              <a:rPr lang="en-US" sz="1200" b="1">
                <a:ea typeface="Times New Roman"/>
                <a:cs typeface="Times New Roman"/>
              </a:rPr>
              <a:t>Kong Gateway</a:t>
            </a:r>
            <a:r>
              <a:rPr lang="en-US" sz="1200">
                <a:ea typeface="Times New Roman"/>
                <a:cs typeface="Times New Roman"/>
              </a:rPr>
              <a:t>: </a:t>
            </a:r>
          </a:p>
          <a:p>
            <a:pPr lvl="1" algn="l">
              <a:buFont typeface=""/>
              <a:buChar char="o"/>
            </a:pPr>
            <a:r>
              <a:rPr lang="en-US" sz="1200">
                <a:ea typeface="Times New Roman"/>
                <a:cs typeface="Times New Roman"/>
              </a:rPr>
              <a:t>Load balancing</a:t>
            </a:r>
          </a:p>
          <a:p>
            <a:pPr lvl="1" algn="l">
              <a:buFont typeface=""/>
              <a:buChar char="o"/>
            </a:pPr>
            <a:r>
              <a:rPr lang="en-US" sz="1200">
                <a:ea typeface="Times New Roman"/>
                <a:cs typeface="Times New Roman"/>
              </a:rPr>
              <a:t>Rate limiting (100 req/min upload, 50 req/min user)</a:t>
            </a:r>
          </a:p>
          <a:p>
            <a:pPr lvl="1" algn="l">
              <a:buFont typeface=""/>
              <a:buChar char="o"/>
            </a:pPr>
            <a:r>
              <a:rPr lang="en-US" sz="1200">
                <a:ea typeface="Times New Roman"/>
                <a:cs typeface="Times New Roman"/>
              </a:rPr>
              <a:t>JWT authentication</a:t>
            </a:r>
          </a:p>
          <a:p>
            <a:pPr lvl="1" algn="l">
              <a:buFont typeface=""/>
              <a:buChar char="o"/>
            </a:pPr>
            <a:r>
              <a:rPr lang="en-US" sz="1200">
                <a:ea typeface="Times New Roman"/>
                <a:cs typeface="Times New Roman"/>
              </a:rPr>
              <a:t>CORS handling</a:t>
            </a:r>
          </a:p>
          <a:p>
            <a:pPr lvl="1" algn="l">
              <a:buFont typeface=""/>
              <a:buChar char="o"/>
            </a:pPr>
            <a:r>
              <a:rPr lang="en-US" sz="1200">
                <a:ea typeface="Times New Roman"/>
                <a:cs typeface="Times New Roman"/>
              </a:rPr>
              <a:t>Request/Response transformation</a:t>
            </a:r>
          </a:p>
          <a:p>
            <a:r>
              <a:rPr lang="en-US" sz="1200">
                <a:latin typeface="Times New Roman"/>
                <a:ea typeface="Times New Roman"/>
                <a:cs typeface="Times New Roman"/>
              </a:rPr>
              <a:t>Logging và metrics</a:t>
            </a:r>
            <a:r>
              <a:rPr lang="en-US"/>
              <a:t> </a:t>
            </a:r>
          </a:p>
          <a:p>
            <a:pPr algn="ctr"/>
            <a:endParaRPr lang="en-US"/>
          </a:p>
        </p:txBody>
      </p:sp>
    </p:spTree>
    <p:extLst>
      <p:ext uri="{BB962C8B-B14F-4D97-AF65-F5344CB8AC3E}">
        <p14:creationId xmlns:p14="http://schemas.microsoft.com/office/powerpoint/2010/main" val="2898100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0A8EC-C92F-6910-F6DC-59DFF72D061F}"/>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9A36B359-4CA0-B6D2-7C8D-E61D122AA1B1}"/>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dirty="0">
                <a:latin typeface="Times New Roman"/>
                <a:cs typeface="Times New Roman"/>
              </a:rPr>
              <a:t>Back-end Services</a:t>
            </a:r>
            <a:endParaRPr lang="en-AU" sz="3200" dirty="0">
              <a:solidFill>
                <a:schemeClr val="accent5"/>
              </a:solidFill>
              <a:latin typeface="Times New Roman"/>
              <a:cs typeface="Times New Roman"/>
            </a:endParaRPr>
          </a:p>
        </p:txBody>
      </p:sp>
      <p:sp>
        <p:nvSpPr>
          <p:cNvPr id="2" name="Rectangle 1">
            <a:extLst>
              <a:ext uri="{FF2B5EF4-FFF2-40B4-BE49-F238E27FC236}">
                <a16:creationId xmlns:a16="http://schemas.microsoft.com/office/drawing/2014/main" id="{69FF263D-42C6-E769-584C-524261EDDA14}"/>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387796E-87A3-475E-A17E-0D1A1CBE12E4}"/>
              </a:ext>
            </a:extLst>
          </p:cNvPr>
          <p:cNvGrpSpPr/>
          <p:nvPr/>
        </p:nvGrpSpPr>
        <p:grpSpPr>
          <a:xfrm>
            <a:off x="527456" y="990600"/>
            <a:ext cx="11284726" cy="2819400"/>
            <a:chOff x="527456" y="2552700"/>
            <a:chExt cx="11284726" cy="2819400"/>
          </a:xfrm>
        </p:grpSpPr>
        <p:grpSp>
          <p:nvGrpSpPr>
            <p:cNvPr id="9" name="Group 8">
              <a:extLst>
                <a:ext uri="{FF2B5EF4-FFF2-40B4-BE49-F238E27FC236}">
                  <a16:creationId xmlns:a16="http://schemas.microsoft.com/office/drawing/2014/main" id="{DB27F6E6-7401-46CF-B032-89F95F9C7CDA}"/>
                </a:ext>
              </a:extLst>
            </p:cNvPr>
            <p:cNvGrpSpPr/>
            <p:nvPr/>
          </p:nvGrpSpPr>
          <p:grpSpPr>
            <a:xfrm>
              <a:off x="527456" y="2552700"/>
              <a:ext cx="2552700" cy="2819400"/>
              <a:chOff x="527456" y="2552700"/>
              <a:chExt cx="2552700" cy="2819400"/>
            </a:xfrm>
          </p:grpSpPr>
          <p:pic>
            <p:nvPicPr>
              <p:cNvPr id="24578" name="Picture 2" descr="image.png">
                <a:extLst>
                  <a:ext uri="{FF2B5EF4-FFF2-40B4-BE49-F238E27FC236}">
                    <a16:creationId xmlns:a16="http://schemas.microsoft.com/office/drawing/2014/main" id="{B2BB6D0D-DD65-424A-B61F-DB6FD4F2C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56" y="2552700"/>
                <a:ext cx="2552700" cy="2819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E0C2376-D7F6-43EB-AD2F-4FE59650EBCE}"/>
                  </a:ext>
                </a:extLst>
              </p:cNvPr>
              <p:cNvSpPr/>
              <p:nvPr/>
            </p:nvSpPr>
            <p:spPr>
              <a:xfrm>
                <a:off x="573291" y="3014663"/>
                <a:ext cx="2390776" cy="2031325"/>
              </a:xfrm>
              <a:prstGeom prst="rect">
                <a:avLst/>
              </a:prstGeom>
            </p:spPr>
            <p:txBody>
              <a:bodyPr wrap="square">
                <a:spAutoFit/>
              </a:bodyPr>
              <a:lstStyle/>
              <a:p>
                <a:pPr algn="ctr"/>
                <a:br>
                  <a:rPr lang="en-US" dirty="0"/>
                </a:br>
                <a:r>
                  <a:rPr lang="en-US" b="1" dirty="0">
                    <a:solidFill>
                      <a:srgbClr val="005088"/>
                    </a:solidFill>
                    <a:latin typeface="Roboto"/>
                  </a:rPr>
                  <a:t>Upload Mgt Service</a:t>
                </a:r>
                <a:endParaRPr lang="en-US" dirty="0"/>
              </a:p>
              <a:p>
                <a:pPr algn="ctr"/>
                <a:br>
                  <a:rPr lang="en-US" dirty="0"/>
                </a:br>
                <a:r>
                  <a:rPr lang="en-US" sz="1200" dirty="0">
                    <a:solidFill>
                      <a:srgbClr val="4A5568"/>
                    </a:solidFill>
                    <a:latin typeface="Open Sans"/>
                  </a:rPr>
                  <a:t>Spring Boot. </a:t>
                </a:r>
                <a:r>
                  <a:rPr lang="en-US" sz="1200" dirty="0" err="1">
                    <a:solidFill>
                      <a:srgbClr val="4A5568"/>
                    </a:solidFill>
                    <a:latin typeface="Open Sans"/>
                  </a:rPr>
                  <a:t>Quản</a:t>
                </a:r>
                <a:r>
                  <a:rPr lang="en-US" sz="1200" dirty="0">
                    <a:solidFill>
                      <a:srgbClr val="4A5568"/>
                    </a:solidFill>
                    <a:latin typeface="Open Sans"/>
                  </a:rPr>
                  <a:t> </a:t>
                </a:r>
                <a:r>
                  <a:rPr lang="en-US" sz="1200" dirty="0" err="1">
                    <a:solidFill>
                      <a:srgbClr val="4A5568"/>
                    </a:solidFill>
                    <a:latin typeface="Open Sans"/>
                  </a:rPr>
                  <a:t>lý</a:t>
                </a:r>
                <a:r>
                  <a:rPr lang="en-US" sz="1200" dirty="0">
                    <a:solidFill>
                      <a:srgbClr val="4A5568"/>
                    </a:solidFill>
                    <a:latin typeface="Open Sans"/>
                  </a:rPr>
                  <a:t> metadata, </a:t>
                </a:r>
                <a:r>
                  <a:rPr lang="en-US" sz="1200" dirty="0" err="1">
                    <a:solidFill>
                      <a:srgbClr val="4A5568"/>
                    </a:solidFill>
                    <a:latin typeface="Open Sans"/>
                  </a:rPr>
                  <a:t>tạo</a:t>
                </a:r>
                <a:r>
                  <a:rPr lang="en-US" sz="1200" dirty="0">
                    <a:solidFill>
                      <a:srgbClr val="4A5568"/>
                    </a:solidFill>
                    <a:latin typeface="Open Sans"/>
                  </a:rPr>
                  <a:t> </a:t>
                </a:r>
                <a:r>
                  <a:rPr lang="en-US" sz="1200" dirty="0" err="1">
                    <a:solidFill>
                      <a:srgbClr val="4A5568"/>
                    </a:solidFill>
                    <a:latin typeface="Open Sans"/>
                  </a:rPr>
                  <a:t>Presigned</a:t>
                </a:r>
                <a:r>
                  <a:rPr lang="en-US" sz="1200" dirty="0">
                    <a:solidFill>
                      <a:srgbClr val="4A5568"/>
                    </a:solidFill>
                    <a:latin typeface="Open Sans"/>
                  </a:rPr>
                  <a:t> URL </a:t>
                </a:r>
                <a:r>
                  <a:rPr lang="en-US" sz="1200" dirty="0" err="1">
                    <a:solidFill>
                      <a:srgbClr val="4A5568"/>
                    </a:solidFill>
                    <a:latin typeface="Open Sans"/>
                  </a:rPr>
                  <a:t>MinIO</a:t>
                </a:r>
                <a:r>
                  <a:rPr lang="en-US" sz="1200" dirty="0">
                    <a:solidFill>
                      <a:srgbClr val="4A5568"/>
                    </a:solidFill>
                    <a:latin typeface="Open Sans"/>
                  </a:rPr>
                  <a:t>, publish </a:t>
                </a:r>
                <a:r>
                  <a:rPr lang="en-US" sz="1200" dirty="0" err="1">
                    <a:solidFill>
                      <a:srgbClr val="4A5568"/>
                    </a:solidFill>
                    <a:latin typeface="Open Sans"/>
                  </a:rPr>
                  <a:t>sự</a:t>
                </a:r>
                <a:r>
                  <a:rPr lang="en-US" sz="1200" dirty="0">
                    <a:solidFill>
                      <a:srgbClr val="4A5568"/>
                    </a:solidFill>
                    <a:latin typeface="Open Sans"/>
                  </a:rPr>
                  <a:t> </a:t>
                </a:r>
                <a:r>
                  <a:rPr lang="en-US" sz="1200" dirty="0" err="1">
                    <a:solidFill>
                      <a:srgbClr val="4A5568"/>
                    </a:solidFill>
                    <a:latin typeface="Open Sans"/>
                  </a:rPr>
                  <a:t>kiện</a:t>
                </a:r>
                <a:r>
                  <a:rPr lang="en-US" sz="1200" dirty="0">
                    <a:solidFill>
                      <a:srgbClr val="4A5568"/>
                    </a:solidFill>
                    <a:latin typeface="Open Sans"/>
                  </a:rPr>
                  <a:t> upload </a:t>
                </a:r>
                <a:r>
                  <a:rPr lang="en-US" sz="1200" dirty="0" err="1">
                    <a:solidFill>
                      <a:srgbClr val="4A5568"/>
                    </a:solidFill>
                    <a:latin typeface="Open Sans"/>
                  </a:rPr>
                  <a:t>hoàn</a:t>
                </a:r>
                <a:r>
                  <a:rPr lang="en-US" sz="1200" dirty="0">
                    <a:solidFill>
                      <a:srgbClr val="4A5568"/>
                    </a:solidFill>
                    <a:latin typeface="Open Sans"/>
                  </a:rPr>
                  <a:t> </a:t>
                </a:r>
                <a:r>
                  <a:rPr lang="en-US" sz="1200" dirty="0" err="1">
                    <a:solidFill>
                      <a:srgbClr val="4A5568"/>
                    </a:solidFill>
                    <a:latin typeface="Open Sans"/>
                  </a:rPr>
                  <a:t>tất</a:t>
                </a:r>
                <a:r>
                  <a:rPr lang="en-US" sz="1200" dirty="0">
                    <a:solidFill>
                      <a:srgbClr val="4A5568"/>
                    </a:solidFill>
                    <a:latin typeface="Open Sans"/>
                  </a:rPr>
                  <a:t>.</a:t>
                </a:r>
                <a:endParaRPr lang="en-US" sz="1200" dirty="0"/>
              </a:p>
              <a:p>
                <a:br>
                  <a:rPr lang="en-US" dirty="0"/>
                </a:br>
                <a:endParaRPr lang="en-US" dirty="0"/>
              </a:p>
            </p:txBody>
          </p:sp>
          <p:pic>
            <p:nvPicPr>
              <p:cNvPr id="24580" name="Picture 4" descr="image.png">
                <a:extLst>
                  <a:ext uri="{FF2B5EF4-FFF2-40B4-BE49-F238E27FC236}">
                    <a16:creationId xmlns:a16="http://schemas.microsoft.com/office/drawing/2014/main" id="{59B97953-3560-4145-A071-C7939784F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9018" y="2671763"/>
                <a:ext cx="295275" cy="390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99FEB126-745E-447E-811C-D4E53BD5EEAC}"/>
                </a:ext>
              </a:extLst>
            </p:cNvPr>
            <p:cNvGrpSpPr/>
            <p:nvPr/>
          </p:nvGrpSpPr>
          <p:grpSpPr>
            <a:xfrm>
              <a:off x="3441499" y="2552700"/>
              <a:ext cx="2552700" cy="2819400"/>
              <a:chOff x="527456" y="2552700"/>
              <a:chExt cx="2552700" cy="2819400"/>
            </a:xfrm>
          </p:grpSpPr>
          <p:pic>
            <p:nvPicPr>
              <p:cNvPr id="14" name="Picture 2" descr="image.png">
                <a:extLst>
                  <a:ext uri="{FF2B5EF4-FFF2-40B4-BE49-F238E27FC236}">
                    <a16:creationId xmlns:a16="http://schemas.microsoft.com/office/drawing/2014/main" id="{2239449C-368A-42BD-8D61-A17AD1FFF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56" y="2552700"/>
                <a:ext cx="2552700" cy="28194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8D9463E3-D19B-49FE-A7FB-4C2136EC0CDD}"/>
                  </a:ext>
                </a:extLst>
              </p:cNvPr>
              <p:cNvSpPr/>
              <p:nvPr/>
            </p:nvSpPr>
            <p:spPr>
              <a:xfrm>
                <a:off x="689380" y="3014663"/>
                <a:ext cx="2228849" cy="2215991"/>
              </a:xfrm>
              <a:prstGeom prst="rect">
                <a:avLst/>
              </a:prstGeom>
            </p:spPr>
            <p:txBody>
              <a:bodyPr wrap="square">
                <a:spAutoFit/>
              </a:bodyPr>
              <a:lstStyle/>
              <a:p>
                <a:pPr algn="ctr"/>
                <a:br>
                  <a:rPr lang="en-US" dirty="0"/>
                </a:br>
                <a:r>
                  <a:rPr lang="en-US" b="1" dirty="0">
                    <a:solidFill>
                      <a:srgbClr val="005088"/>
                    </a:solidFill>
                    <a:latin typeface="Roboto"/>
                  </a:rPr>
                  <a:t>User Mgt Service</a:t>
                </a:r>
                <a:endParaRPr lang="en-US" dirty="0"/>
              </a:p>
              <a:p>
                <a:pPr algn="ctr"/>
                <a:br>
                  <a:rPr lang="en-US" dirty="0"/>
                </a:br>
                <a:r>
                  <a:rPr lang="en-US" sz="1200" dirty="0">
                    <a:solidFill>
                      <a:srgbClr val="4A5568"/>
                    </a:solidFill>
                    <a:latin typeface="Open Sans"/>
                  </a:rPr>
                  <a:t>Spring Boot. </a:t>
                </a:r>
                <a:r>
                  <a:rPr lang="en-US" sz="1200" dirty="0" err="1">
                    <a:solidFill>
                      <a:srgbClr val="4A5568"/>
                    </a:solidFill>
                    <a:latin typeface="Open Sans"/>
                  </a:rPr>
                  <a:t>Quản</a:t>
                </a:r>
                <a:r>
                  <a:rPr lang="en-US" sz="1200" dirty="0">
                    <a:solidFill>
                      <a:srgbClr val="4A5568"/>
                    </a:solidFill>
                    <a:latin typeface="Open Sans"/>
                  </a:rPr>
                  <a:t> </a:t>
                </a:r>
                <a:r>
                  <a:rPr lang="en-US" sz="1200" dirty="0" err="1">
                    <a:solidFill>
                      <a:srgbClr val="4A5568"/>
                    </a:solidFill>
                    <a:latin typeface="Open Sans"/>
                  </a:rPr>
                  <a:t>lý</a:t>
                </a:r>
                <a:r>
                  <a:rPr lang="en-US" sz="1200" dirty="0">
                    <a:solidFill>
                      <a:srgbClr val="4A5568"/>
                    </a:solidFill>
                    <a:latin typeface="Open Sans"/>
                  </a:rPr>
                  <a:t> metadata, </a:t>
                </a:r>
                <a:r>
                  <a:rPr lang="en-US" sz="1200" dirty="0" err="1">
                    <a:solidFill>
                      <a:srgbClr val="4A5568"/>
                    </a:solidFill>
                    <a:latin typeface="Open Sans"/>
                  </a:rPr>
                  <a:t>tạo</a:t>
                </a:r>
                <a:r>
                  <a:rPr lang="en-US" sz="1200" dirty="0">
                    <a:solidFill>
                      <a:srgbClr val="4A5568"/>
                    </a:solidFill>
                    <a:latin typeface="Open Sans"/>
                  </a:rPr>
                  <a:t> </a:t>
                </a:r>
                <a:r>
                  <a:rPr lang="en-US" sz="1200" dirty="0" err="1">
                    <a:solidFill>
                      <a:srgbClr val="4A5568"/>
                    </a:solidFill>
                    <a:latin typeface="Open Sans"/>
                  </a:rPr>
                  <a:t>Presigned</a:t>
                </a:r>
                <a:r>
                  <a:rPr lang="en-US" sz="1200" dirty="0">
                    <a:solidFill>
                      <a:srgbClr val="4A5568"/>
                    </a:solidFill>
                    <a:latin typeface="Open Sans"/>
                  </a:rPr>
                  <a:t> URL </a:t>
                </a:r>
                <a:r>
                  <a:rPr lang="en-US" sz="1200" dirty="0" err="1">
                    <a:solidFill>
                      <a:srgbClr val="4A5568"/>
                    </a:solidFill>
                    <a:latin typeface="Open Sans"/>
                  </a:rPr>
                  <a:t>MinIO</a:t>
                </a:r>
                <a:r>
                  <a:rPr lang="en-US" sz="1200" dirty="0">
                    <a:solidFill>
                      <a:srgbClr val="4A5568"/>
                    </a:solidFill>
                    <a:latin typeface="Open Sans"/>
                  </a:rPr>
                  <a:t>, publish </a:t>
                </a:r>
                <a:r>
                  <a:rPr lang="en-US" sz="1200" dirty="0" err="1">
                    <a:solidFill>
                      <a:srgbClr val="4A5568"/>
                    </a:solidFill>
                    <a:latin typeface="Open Sans"/>
                  </a:rPr>
                  <a:t>sự</a:t>
                </a:r>
                <a:r>
                  <a:rPr lang="en-US" sz="1200" dirty="0">
                    <a:solidFill>
                      <a:srgbClr val="4A5568"/>
                    </a:solidFill>
                    <a:latin typeface="Open Sans"/>
                  </a:rPr>
                  <a:t> </a:t>
                </a:r>
                <a:r>
                  <a:rPr lang="en-US" sz="1200" dirty="0" err="1">
                    <a:solidFill>
                      <a:srgbClr val="4A5568"/>
                    </a:solidFill>
                    <a:latin typeface="Open Sans"/>
                  </a:rPr>
                  <a:t>kiện</a:t>
                </a:r>
                <a:r>
                  <a:rPr lang="en-US" sz="1200" dirty="0">
                    <a:solidFill>
                      <a:srgbClr val="4A5568"/>
                    </a:solidFill>
                    <a:latin typeface="Open Sans"/>
                  </a:rPr>
                  <a:t> upload </a:t>
                </a:r>
                <a:r>
                  <a:rPr lang="en-US" sz="1200" dirty="0" err="1">
                    <a:solidFill>
                      <a:srgbClr val="4A5568"/>
                    </a:solidFill>
                    <a:latin typeface="Open Sans"/>
                  </a:rPr>
                  <a:t>hoàn</a:t>
                </a:r>
                <a:r>
                  <a:rPr lang="en-US" sz="1200" dirty="0">
                    <a:solidFill>
                      <a:srgbClr val="4A5568"/>
                    </a:solidFill>
                    <a:latin typeface="Open Sans"/>
                  </a:rPr>
                  <a:t> </a:t>
                </a:r>
                <a:r>
                  <a:rPr lang="en-US" sz="1200" dirty="0" err="1">
                    <a:solidFill>
                      <a:srgbClr val="4A5568"/>
                    </a:solidFill>
                    <a:latin typeface="Open Sans"/>
                  </a:rPr>
                  <a:t>tất</a:t>
                </a:r>
                <a:r>
                  <a:rPr lang="en-US" sz="1200" dirty="0">
                    <a:solidFill>
                      <a:srgbClr val="4A5568"/>
                    </a:solidFill>
                    <a:latin typeface="Open Sans"/>
                  </a:rPr>
                  <a:t>.</a:t>
                </a:r>
                <a:endParaRPr lang="en-US" sz="1200" dirty="0"/>
              </a:p>
              <a:p>
                <a:br>
                  <a:rPr lang="en-US" dirty="0"/>
                </a:br>
                <a:endParaRPr lang="en-US" dirty="0"/>
              </a:p>
            </p:txBody>
          </p:sp>
        </p:grpSp>
        <p:grpSp>
          <p:nvGrpSpPr>
            <p:cNvPr id="17" name="Group 16">
              <a:extLst>
                <a:ext uri="{FF2B5EF4-FFF2-40B4-BE49-F238E27FC236}">
                  <a16:creationId xmlns:a16="http://schemas.microsoft.com/office/drawing/2014/main" id="{3780F59E-8508-4013-9146-0457B86A173D}"/>
                </a:ext>
              </a:extLst>
            </p:cNvPr>
            <p:cNvGrpSpPr/>
            <p:nvPr/>
          </p:nvGrpSpPr>
          <p:grpSpPr>
            <a:xfrm>
              <a:off x="6355542" y="2552700"/>
              <a:ext cx="2552700" cy="2819400"/>
              <a:chOff x="884615" y="2552700"/>
              <a:chExt cx="2552700" cy="2819400"/>
            </a:xfrm>
          </p:grpSpPr>
          <p:pic>
            <p:nvPicPr>
              <p:cNvPr id="18" name="Picture 2" descr="image.png">
                <a:extLst>
                  <a:ext uri="{FF2B5EF4-FFF2-40B4-BE49-F238E27FC236}">
                    <a16:creationId xmlns:a16="http://schemas.microsoft.com/office/drawing/2014/main" id="{896F3987-5F9A-4043-A113-C61F65DCB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15" y="2552700"/>
                <a:ext cx="2552700" cy="28194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BB72D34D-D0E1-4DB4-B0CF-8450D1DC0DD4}"/>
                  </a:ext>
                </a:extLst>
              </p:cNvPr>
              <p:cNvSpPr/>
              <p:nvPr/>
            </p:nvSpPr>
            <p:spPr>
              <a:xfrm>
                <a:off x="1046540" y="3028951"/>
                <a:ext cx="2228849" cy="2215991"/>
              </a:xfrm>
              <a:prstGeom prst="rect">
                <a:avLst/>
              </a:prstGeom>
            </p:spPr>
            <p:txBody>
              <a:bodyPr wrap="square">
                <a:spAutoFit/>
              </a:bodyPr>
              <a:lstStyle/>
              <a:p>
                <a:pPr algn="ctr"/>
                <a:br>
                  <a:rPr lang="en-US" dirty="0"/>
                </a:br>
                <a:r>
                  <a:rPr lang="en-US" b="1" dirty="0">
                    <a:solidFill>
                      <a:srgbClr val="005088"/>
                    </a:solidFill>
                    <a:latin typeface="Roboto"/>
                  </a:rPr>
                  <a:t>Validation Service</a:t>
                </a:r>
                <a:endParaRPr lang="en-US" dirty="0"/>
              </a:p>
              <a:p>
                <a:pPr algn="ctr"/>
                <a:br>
                  <a:rPr lang="en-US" dirty="0"/>
                </a:br>
                <a:r>
                  <a:rPr lang="en-US" sz="1200" dirty="0">
                    <a:solidFill>
                      <a:srgbClr val="4A5568"/>
                    </a:solidFill>
                    <a:latin typeface="Open Sans"/>
                  </a:rPr>
                  <a:t>Spring Boot. </a:t>
                </a:r>
                <a:r>
                  <a:rPr lang="en-US" sz="1200" dirty="0" err="1">
                    <a:solidFill>
                      <a:srgbClr val="4A5568"/>
                    </a:solidFill>
                    <a:latin typeface="Open Sans"/>
                  </a:rPr>
                  <a:t>Quản</a:t>
                </a:r>
                <a:r>
                  <a:rPr lang="en-US" sz="1200" dirty="0">
                    <a:solidFill>
                      <a:srgbClr val="4A5568"/>
                    </a:solidFill>
                    <a:latin typeface="Open Sans"/>
                  </a:rPr>
                  <a:t> </a:t>
                </a:r>
                <a:r>
                  <a:rPr lang="en-US" sz="1200" dirty="0" err="1">
                    <a:solidFill>
                      <a:srgbClr val="4A5568"/>
                    </a:solidFill>
                    <a:latin typeface="Open Sans"/>
                  </a:rPr>
                  <a:t>lý</a:t>
                </a:r>
                <a:r>
                  <a:rPr lang="en-US" sz="1200" dirty="0">
                    <a:solidFill>
                      <a:srgbClr val="4A5568"/>
                    </a:solidFill>
                    <a:latin typeface="Open Sans"/>
                  </a:rPr>
                  <a:t> metadata, </a:t>
                </a:r>
                <a:r>
                  <a:rPr lang="en-US" sz="1200" dirty="0" err="1">
                    <a:solidFill>
                      <a:srgbClr val="4A5568"/>
                    </a:solidFill>
                    <a:latin typeface="Open Sans"/>
                  </a:rPr>
                  <a:t>tạo</a:t>
                </a:r>
                <a:r>
                  <a:rPr lang="en-US" sz="1200" dirty="0">
                    <a:solidFill>
                      <a:srgbClr val="4A5568"/>
                    </a:solidFill>
                    <a:latin typeface="Open Sans"/>
                  </a:rPr>
                  <a:t> </a:t>
                </a:r>
                <a:r>
                  <a:rPr lang="en-US" sz="1200" dirty="0" err="1">
                    <a:solidFill>
                      <a:srgbClr val="4A5568"/>
                    </a:solidFill>
                    <a:latin typeface="Open Sans"/>
                  </a:rPr>
                  <a:t>Presigned</a:t>
                </a:r>
                <a:r>
                  <a:rPr lang="en-US" sz="1200" dirty="0">
                    <a:solidFill>
                      <a:srgbClr val="4A5568"/>
                    </a:solidFill>
                    <a:latin typeface="Open Sans"/>
                  </a:rPr>
                  <a:t> URL </a:t>
                </a:r>
                <a:r>
                  <a:rPr lang="en-US" sz="1200" dirty="0" err="1">
                    <a:solidFill>
                      <a:srgbClr val="4A5568"/>
                    </a:solidFill>
                    <a:latin typeface="Open Sans"/>
                  </a:rPr>
                  <a:t>MinIO</a:t>
                </a:r>
                <a:r>
                  <a:rPr lang="en-US" sz="1200" dirty="0">
                    <a:solidFill>
                      <a:srgbClr val="4A5568"/>
                    </a:solidFill>
                    <a:latin typeface="Open Sans"/>
                  </a:rPr>
                  <a:t>, publish </a:t>
                </a:r>
                <a:r>
                  <a:rPr lang="en-US" sz="1200" dirty="0" err="1">
                    <a:solidFill>
                      <a:srgbClr val="4A5568"/>
                    </a:solidFill>
                    <a:latin typeface="Open Sans"/>
                  </a:rPr>
                  <a:t>sự</a:t>
                </a:r>
                <a:r>
                  <a:rPr lang="en-US" sz="1200" dirty="0">
                    <a:solidFill>
                      <a:srgbClr val="4A5568"/>
                    </a:solidFill>
                    <a:latin typeface="Open Sans"/>
                  </a:rPr>
                  <a:t> </a:t>
                </a:r>
                <a:r>
                  <a:rPr lang="en-US" sz="1200" dirty="0" err="1">
                    <a:solidFill>
                      <a:srgbClr val="4A5568"/>
                    </a:solidFill>
                    <a:latin typeface="Open Sans"/>
                  </a:rPr>
                  <a:t>kiện</a:t>
                </a:r>
                <a:r>
                  <a:rPr lang="en-US" sz="1200" dirty="0">
                    <a:solidFill>
                      <a:srgbClr val="4A5568"/>
                    </a:solidFill>
                    <a:latin typeface="Open Sans"/>
                  </a:rPr>
                  <a:t> upload </a:t>
                </a:r>
                <a:r>
                  <a:rPr lang="en-US" sz="1200" dirty="0" err="1">
                    <a:solidFill>
                      <a:srgbClr val="4A5568"/>
                    </a:solidFill>
                    <a:latin typeface="Open Sans"/>
                  </a:rPr>
                  <a:t>hoàn</a:t>
                </a:r>
                <a:r>
                  <a:rPr lang="en-US" sz="1200" dirty="0">
                    <a:solidFill>
                      <a:srgbClr val="4A5568"/>
                    </a:solidFill>
                    <a:latin typeface="Open Sans"/>
                  </a:rPr>
                  <a:t> </a:t>
                </a:r>
                <a:r>
                  <a:rPr lang="en-US" sz="1200" dirty="0" err="1">
                    <a:solidFill>
                      <a:srgbClr val="4A5568"/>
                    </a:solidFill>
                    <a:latin typeface="Open Sans"/>
                  </a:rPr>
                  <a:t>tất</a:t>
                </a:r>
                <a:r>
                  <a:rPr lang="en-US" sz="1200" dirty="0">
                    <a:solidFill>
                      <a:srgbClr val="4A5568"/>
                    </a:solidFill>
                    <a:latin typeface="Open Sans"/>
                  </a:rPr>
                  <a:t>.</a:t>
                </a:r>
                <a:endParaRPr lang="en-US" sz="1200" dirty="0"/>
              </a:p>
              <a:p>
                <a:br>
                  <a:rPr lang="en-US" dirty="0"/>
                </a:br>
                <a:endParaRPr lang="en-US" dirty="0"/>
              </a:p>
            </p:txBody>
          </p:sp>
        </p:grpSp>
        <p:grpSp>
          <p:nvGrpSpPr>
            <p:cNvPr id="21" name="Group 20">
              <a:extLst>
                <a:ext uri="{FF2B5EF4-FFF2-40B4-BE49-F238E27FC236}">
                  <a16:creationId xmlns:a16="http://schemas.microsoft.com/office/drawing/2014/main" id="{99E36000-48F7-4D22-B939-0504F3392E9E}"/>
                </a:ext>
              </a:extLst>
            </p:cNvPr>
            <p:cNvGrpSpPr/>
            <p:nvPr/>
          </p:nvGrpSpPr>
          <p:grpSpPr>
            <a:xfrm>
              <a:off x="9259482" y="2552700"/>
              <a:ext cx="2552700" cy="2819400"/>
              <a:chOff x="527456" y="2552700"/>
              <a:chExt cx="2552700" cy="2819400"/>
            </a:xfrm>
          </p:grpSpPr>
          <p:pic>
            <p:nvPicPr>
              <p:cNvPr id="22" name="Picture 2" descr="image.png">
                <a:extLst>
                  <a:ext uri="{FF2B5EF4-FFF2-40B4-BE49-F238E27FC236}">
                    <a16:creationId xmlns:a16="http://schemas.microsoft.com/office/drawing/2014/main" id="{2210285C-4ECE-44A3-978F-9FD356646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56" y="2552700"/>
                <a:ext cx="2552700" cy="28194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94859F4A-4A09-4473-ADC1-73F58ED5A72A}"/>
                  </a:ext>
                </a:extLst>
              </p:cNvPr>
              <p:cNvSpPr/>
              <p:nvPr/>
            </p:nvSpPr>
            <p:spPr>
              <a:xfrm>
                <a:off x="689380" y="3014663"/>
                <a:ext cx="2228849" cy="2215991"/>
              </a:xfrm>
              <a:prstGeom prst="rect">
                <a:avLst/>
              </a:prstGeom>
            </p:spPr>
            <p:txBody>
              <a:bodyPr wrap="square">
                <a:spAutoFit/>
              </a:bodyPr>
              <a:lstStyle/>
              <a:p>
                <a:pPr algn="ctr"/>
                <a:br>
                  <a:rPr lang="en-US" dirty="0"/>
                </a:br>
                <a:r>
                  <a:rPr lang="en-US" b="1" dirty="0">
                    <a:solidFill>
                      <a:srgbClr val="005088"/>
                    </a:solidFill>
                    <a:latin typeface="Roboto"/>
                  </a:rPr>
                  <a:t>Ingestion Service</a:t>
                </a:r>
                <a:endParaRPr lang="en-US" dirty="0"/>
              </a:p>
              <a:p>
                <a:pPr algn="ctr"/>
                <a:br>
                  <a:rPr lang="en-US" dirty="0"/>
                </a:br>
                <a:r>
                  <a:rPr lang="en-US" sz="1200" dirty="0">
                    <a:solidFill>
                      <a:srgbClr val="4A5568"/>
                    </a:solidFill>
                    <a:latin typeface="Open Sans"/>
                  </a:rPr>
                  <a:t>Spring Boot. </a:t>
                </a:r>
                <a:r>
                  <a:rPr lang="en-US" sz="1200" dirty="0" err="1">
                    <a:solidFill>
                      <a:srgbClr val="4A5568"/>
                    </a:solidFill>
                    <a:latin typeface="Open Sans"/>
                  </a:rPr>
                  <a:t>Quản</a:t>
                </a:r>
                <a:r>
                  <a:rPr lang="en-US" sz="1200" dirty="0">
                    <a:solidFill>
                      <a:srgbClr val="4A5568"/>
                    </a:solidFill>
                    <a:latin typeface="Open Sans"/>
                  </a:rPr>
                  <a:t> </a:t>
                </a:r>
                <a:r>
                  <a:rPr lang="en-US" sz="1200" dirty="0" err="1">
                    <a:solidFill>
                      <a:srgbClr val="4A5568"/>
                    </a:solidFill>
                    <a:latin typeface="Open Sans"/>
                  </a:rPr>
                  <a:t>lý</a:t>
                </a:r>
                <a:r>
                  <a:rPr lang="en-US" sz="1200" dirty="0">
                    <a:solidFill>
                      <a:srgbClr val="4A5568"/>
                    </a:solidFill>
                    <a:latin typeface="Open Sans"/>
                  </a:rPr>
                  <a:t> metadata, </a:t>
                </a:r>
                <a:r>
                  <a:rPr lang="en-US" sz="1200" dirty="0" err="1">
                    <a:solidFill>
                      <a:srgbClr val="4A5568"/>
                    </a:solidFill>
                    <a:latin typeface="Open Sans"/>
                  </a:rPr>
                  <a:t>tạo</a:t>
                </a:r>
                <a:r>
                  <a:rPr lang="en-US" sz="1200" dirty="0">
                    <a:solidFill>
                      <a:srgbClr val="4A5568"/>
                    </a:solidFill>
                    <a:latin typeface="Open Sans"/>
                  </a:rPr>
                  <a:t> </a:t>
                </a:r>
                <a:r>
                  <a:rPr lang="en-US" sz="1200" dirty="0" err="1">
                    <a:solidFill>
                      <a:srgbClr val="4A5568"/>
                    </a:solidFill>
                    <a:latin typeface="Open Sans"/>
                  </a:rPr>
                  <a:t>Presigned</a:t>
                </a:r>
                <a:r>
                  <a:rPr lang="en-US" sz="1200" dirty="0">
                    <a:solidFill>
                      <a:srgbClr val="4A5568"/>
                    </a:solidFill>
                    <a:latin typeface="Open Sans"/>
                  </a:rPr>
                  <a:t> URL </a:t>
                </a:r>
                <a:r>
                  <a:rPr lang="en-US" sz="1200" dirty="0" err="1">
                    <a:solidFill>
                      <a:srgbClr val="4A5568"/>
                    </a:solidFill>
                    <a:latin typeface="Open Sans"/>
                  </a:rPr>
                  <a:t>MinIO</a:t>
                </a:r>
                <a:r>
                  <a:rPr lang="en-US" sz="1200" dirty="0">
                    <a:solidFill>
                      <a:srgbClr val="4A5568"/>
                    </a:solidFill>
                    <a:latin typeface="Open Sans"/>
                  </a:rPr>
                  <a:t>, publish </a:t>
                </a:r>
                <a:r>
                  <a:rPr lang="en-US" sz="1200" dirty="0" err="1">
                    <a:solidFill>
                      <a:srgbClr val="4A5568"/>
                    </a:solidFill>
                    <a:latin typeface="Open Sans"/>
                  </a:rPr>
                  <a:t>sự</a:t>
                </a:r>
                <a:r>
                  <a:rPr lang="en-US" sz="1200" dirty="0">
                    <a:solidFill>
                      <a:srgbClr val="4A5568"/>
                    </a:solidFill>
                    <a:latin typeface="Open Sans"/>
                  </a:rPr>
                  <a:t> </a:t>
                </a:r>
                <a:r>
                  <a:rPr lang="en-US" sz="1200" dirty="0" err="1">
                    <a:solidFill>
                      <a:srgbClr val="4A5568"/>
                    </a:solidFill>
                    <a:latin typeface="Open Sans"/>
                  </a:rPr>
                  <a:t>kiện</a:t>
                </a:r>
                <a:r>
                  <a:rPr lang="en-US" sz="1200" dirty="0">
                    <a:solidFill>
                      <a:srgbClr val="4A5568"/>
                    </a:solidFill>
                    <a:latin typeface="Open Sans"/>
                  </a:rPr>
                  <a:t> upload </a:t>
                </a:r>
                <a:r>
                  <a:rPr lang="en-US" sz="1200" dirty="0" err="1">
                    <a:solidFill>
                      <a:srgbClr val="4A5568"/>
                    </a:solidFill>
                    <a:latin typeface="Open Sans"/>
                  </a:rPr>
                  <a:t>hoàn</a:t>
                </a:r>
                <a:r>
                  <a:rPr lang="en-US" sz="1200" dirty="0">
                    <a:solidFill>
                      <a:srgbClr val="4A5568"/>
                    </a:solidFill>
                    <a:latin typeface="Open Sans"/>
                  </a:rPr>
                  <a:t> </a:t>
                </a:r>
                <a:r>
                  <a:rPr lang="en-US" sz="1200" dirty="0" err="1">
                    <a:solidFill>
                      <a:srgbClr val="4A5568"/>
                    </a:solidFill>
                    <a:latin typeface="Open Sans"/>
                  </a:rPr>
                  <a:t>tất</a:t>
                </a:r>
                <a:r>
                  <a:rPr lang="en-US" sz="1200" dirty="0">
                    <a:solidFill>
                      <a:srgbClr val="4A5568"/>
                    </a:solidFill>
                    <a:latin typeface="Open Sans"/>
                  </a:rPr>
                  <a:t>.</a:t>
                </a:r>
                <a:endParaRPr lang="en-US" sz="1200" dirty="0"/>
              </a:p>
              <a:p>
                <a:br>
                  <a:rPr lang="en-US" dirty="0"/>
                </a:br>
                <a:endParaRPr lang="en-US" dirty="0"/>
              </a:p>
            </p:txBody>
          </p:sp>
        </p:grpSp>
        <p:pic>
          <p:nvPicPr>
            <p:cNvPr id="24582" name="Picture 6" descr="image.png">
              <a:extLst>
                <a:ext uri="{FF2B5EF4-FFF2-40B4-BE49-F238E27FC236}">
                  <a16:creationId xmlns:a16="http://schemas.microsoft.com/office/drawing/2014/main" id="{3E16C802-84AC-4E5A-99C5-BF0E927339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4959" y="2762250"/>
              <a:ext cx="485775" cy="390525"/>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image.png">
              <a:extLst>
                <a:ext uri="{FF2B5EF4-FFF2-40B4-BE49-F238E27FC236}">
                  <a16:creationId xmlns:a16="http://schemas.microsoft.com/office/drawing/2014/main" id="{2E6D9982-D0EF-44BC-992D-FD5271B35F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0441" y="2819400"/>
              <a:ext cx="342900" cy="390525"/>
            </a:xfrm>
            <a:prstGeom prst="rect">
              <a:avLst/>
            </a:prstGeom>
            <a:noFill/>
            <a:extLst>
              <a:ext uri="{909E8E84-426E-40DD-AFC4-6F175D3DCCD1}">
                <a14:hiddenFill xmlns:a14="http://schemas.microsoft.com/office/drawing/2010/main">
                  <a:solidFill>
                    <a:srgbClr val="FFFFFF"/>
                  </a:solidFill>
                </a14:hiddenFill>
              </a:ext>
            </a:extLst>
          </p:spPr>
        </p:pic>
        <p:pic>
          <p:nvPicPr>
            <p:cNvPr id="24586" name="Picture 10" descr="image.png">
              <a:extLst>
                <a:ext uri="{FF2B5EF4-FFF2-40B4-BE49-F238E27FC236}">
                  <a16:creationId xmlns:a16="http://schemas.microsoft.com/office/drawing/2014/main" id="{20087D0D-9099-4B59-A0F8-FF4C375355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64380" y="2833688"/>
              <a:ext cx="342900" cy="390525"/>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Google Shape;812;p104">
            <a:extLst>
              <a:ext uri="{FF2B5EF4-FFF2-40B4-BE49-F238E27FC236}">
                <a16:creationId xmlns:a16="http://schemas.microsoft.com/office/drawing/2014/main" id="{E1B6FCBD-1765-43E8-B102-BA1BA819DEA5}"/>
              </a:ext>
            </a:extLst>
          </p:cNvPr>
          <p:cNvSpPr txBox="1"/>
          <p:nvPr/>
        </p:nvSpPr>
        <p:spPr>
          <a:xfrm>
            <a:off x="492329" y="3810000"/>
            <a:ext cx="2552700" cy="2819400"/>
          </a:xfrm>
          <a:prstGeom prst="rect">
            <a:avLst/>
          </a:prstGeom>
          <a:noFill/>
          <a:ln>
            <a:noFill/>
          </a:ln>
        </p:spPr>
        <p:txBody>
          <a:bodyPr spcFirstLastPara="1" wrap="square" lIns="91433" tIns="45700" rIns="91433" bIns="45700" anchor="t" anchorCtr="0">
            <a:noAutofit/>
          </a:bodyPr>
          <a:lstStyle/>
          <a:p>
            <a:pPr marL="285750" indent="-285750" algn="just">
              <a:spcAft>
                <a:spcPts val="600"/>
              </a:spcAft>
              <a:buFont typeface="Wingdings" panose="05000000000000000000" pitchFamily="2" charset="2"/>
              <a:buChar char="§"/>
            </a:pPr>
            <a:r>
              <a:rPr lang="en-US" sz="1400" b="1" dirty="0" err="1">
                <a:latin typeface="Calibri" panose="020F0502020204030204" pitchFamily="34" charset="0"/>
                <a:cs typeface="Calibri" panose="020F0502020204030204" pitchFamily="34" charset="0"/>
              </a:rPr>
              <a:t>Quản</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lý</a:t>
            </a:r>
            <a:r>
              <a:rPr lang="en-US" sz="1400" b="1" dirty="0">
                <a:latin typeface="Calibri" panose="020F0502020204030204" pitchFamily="34" charset="0"/>
                <a:cs typeface="Calibri" panose="020F0502020204030204" pitchFamily="34" charset="0"/>
              </a:rPr>
              <a:t> Dataset</a:t>
            </a:r>
            <a:endParaRPr lang="en-US" sz="1400" dirty="0">
              <a:latin typeface="Calibri" panose="020F0502020204030204" pitchFamily="34" charset="0"/>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err="1">
                <a:latin typeface="Calibri" panose="020F0502020204030204" pitchFamily="34" charset="0"/>
                <a:cs typeface="Calibri" panose="020F0502020204030204" pitchFamily="34" charset="0"/>
              </a:rPr>
              <a:t>Khởi</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tạo</a:t>
            </a:r>
            <a:r>
              <a:rPr lang="en-US" sz="1400" b="1" dirty="0">
                <a:latin typeface="Calibri" panose="020F0502020204030204" pitchFamily="34" charset="0"/>
                <a:cs typeface="Calibri" panose="020F0502020204030204" pitchFamily="34" charset="0"/>
              </a:rPr>
              <a:t> upload/</a:t>
            </a:r>
            <a:r>
              <a:rPr lang="en-US" sz="1400" b="1" dirty="0" err="1">
                <a:latin typeface="Calibri" panose="020F0502020204030204" pitchFamily="34" charset="0"/>
                <a:cs typeface="Calibri" panose="020F0502020204030204" pitchFamily="34" charset="0"/>
              </a:rPr>
              <a:t>Quản</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lý</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quá</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trình</a:t>
            </a:r>
            <a:r>
              <a:rPr lang="en-US" sz="1400" b="1" dirty="0">
                <a:latin typeface="Calibri" panose="020F0502020204030204" pitchFamily="34" charset="0"/>
                <a:cs typeface="Calibri" panose="020F0502020204030204" pitchFamily="34" charset="0"/>
              </a:rPr>
              <a:t> upload</a:t>
            </a:r>
            <a:endParaRPr lang="en-US" sz="1400" dirty="0">
              <a:latin typeface="Calibri" panose="020F0502020204030204" pitchFamily="34" charset="0"/>
              <a:ea typeface="Calibri Light"/>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err="1">
                <a:latin typeface="Calibri" panose="020F0502020204030204" pitchFamily="34" charset="0"/>
                <a:cs typeface="Calibri" panose="020F0502020204030204" pitchFamily="34" charset="0"/>
              </a:rPr>
              <a:t>Tạo</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Presigned</a:t>
            </a:r>
            <a:r>
              <a:rPr lang="en-US" sz="1400" b="1" dirty="0">
                <a:latin typeface="Calibri" panose="020F0502020204030204" pitchFamily="34" charset="0"/>
                <a:cs typeface="Calibri" panose="020F0502020204030204" pitchFamily="34" charset="0"/>
              </a:rPr>
              <a:t> link upload</a:t>
            </a:r>
            <a:endParaRPr lang="en-US" sz="1400" dirty="0">
              <a:latin typeface="Calibri" panose="020F0502020204030204" pitchFamily="34" charset="0"/>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err="1">
                <a:latin typeface="Calibri" panose="020F0502020204030204" pitchFamily="34" charset="0"/>
                <a:cs typeface="Calibri" panose="020F0502020204030204" pitchFamily="34" charset="0"/>
              </a:rPr>
              <a:t>Tạo</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yêu</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cầu</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phê</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duyệt</a:t>
            </a:r>
            <a:endParaRPr lang="en-US" sz="1400" b="1" dirty="0">
              <a:latin typeface="Calibri" panose="020F0502020204030204" pitchFamily="34" charset="0"/>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err="1">
                <a:latin typeface="Calibri" panose="020F0502020204030204" pitchFamily="34" charset="0"/>
                <a:cs typeface="Calibri" panose="020F0502020204030204" pitchFamily="34" charset="0"/>
              </a:rPr>
              <a:t>Phê</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duyệt</a:t>
            </a:r>
            <a:endParaRPr lang="en-US" sz="1400" b="1" dirty="0">
              <a:latin typeface="Calibri" panose="020F0502020204030204" pitchFamily="34" charset="0"/>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err="1">
                <a:latin typeface="Calibri" panose="020F0502020204030204" pitchFamily="34" charset="0"/>
                <a:cs typeface="Calibri" panose="020F0502020204030204" pitchFamily="34" charset="0"/>
              </a:rPr>
              <a:t>Tạo</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yêu</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cầu</a:t>
            </a:r>
            <a:r>
              <a:rPr lang="en-US" sz="1400" b="1" dirty="0">
                <a:latin typeface="Calibri" panose="020F0502020204030204" pitchFamily="34" charset="0"/>
                <a:cs typeface="Calibri" panose="020F0502020204030204" pitchFamily="34" charset="0"/>
              </a:rPr>
              <a:t> download</a:t>
            </a:r>
          </a:p>
          <a:p>
            <a:pPr marL="285750" indent="-285750" algn="just">
              <a:spcAft>
                <a:spcPts val="600"/>
              </a:spcAft>
              <a:buFont typeface="Wingdings" panose="05000000000000000000" pitchFamily="2" charset="2"/>
              <a:buChar char="§"/>
            </a:pPr>
            <a:r>
              <a:rPr lang="en-US" sz="1400" b="1" dirty="0">
                <a:latin typeface="Calibri" panose="020F0502020204030204" pitchFamily="34" charset="0"/>
                <a:cs typeface="Calibri" panose="020F0502020204030204" pitchFamily="34" charset="0"/>
              </a:rPr>
              <a:t>Pub/sub </a:t>
            </a:r>
            <a:r>
              <a:rPr lang="en-US" sz="1400" b="1" dirty="0" err="1">
                <a:latin typeface="Calibri" panose="020F0502020204030204" pitchFamily="34" charset="0"/>
                <a:cs typeface="Calibri" panose="020F0502020204030204" pitchFamily="34" charset="0"/>
              </a:rPr>
              <a:t>với</a:t>
            </a:r>
            <a:r>
              <a:rPr lang="en-US" sz="1400" b="1" dirty="0">
                <a:latin typeface="Calibri" panose="020F0502020204030204" pitchFamily="34" charset="0"/>
                <a:cs typeface="Calibri" panose="020F0502020204030204" pitchFamily="34" charset="0"/>
              </a:rPr>
              <a:t> message, </a:t>
            </a:r>
            <a:r>
              <a:rPr lang="en-US" sz="1400" b="1" dirty="0" err="1">
                <a:latin typeface="Calibri" panose="020F0502020204030204" pitchFamily="34" charset="0"/>
                <a:cs typeface="Calibri" panose="020F0502020204030204" pitchFamily="34" charset="0"/>
              </a:rPr>
              <a:t>gửi</a:t>
            </a:r>
            <a:r>
              <a:rPr lang="en-US" sz="1400" b="1" dirty="0">
                <a:latin typeface="Calibri" panose="020F0502020204030204" pitchFamily="34" charset="0"/>
                <a:cs typeface="Calibri" panose="020F0502020204030204" pitchFamily="34" charset="0"/>
              </a:rPr>
              <a:t> email </a:t>
            </a:r>
            <a:r>
              <a:rPr lang="en-US" sz="1400" b="1" dirty="0" err="1">
                <a:latin typeface="Calibri" panose="020F0502020204030204" pitchFamily="34" charset="0"/>
                <a:cs typeface="Calibri" panose="020F0502020204030204" pitchFamily="34" charset="0"/>
              </a:rPr>
              <a:t>thông</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báo</a:t>
            </a:r>
            <a:endParaRPr lang="en-US" sz="1400" b="1" dirty="0">
              <a:latin typeface="Calibri" panose="020F0502020204030204" pitchFamily="34" charset="0"/>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a:latin typeface="Calibri" panose="020F0502020204030204" pitchFamily="34" charset="0"/>
                <a:cs typeface="Calibri" panose="020F0502020204030204" pitchFamily="34" charset="0"/>
              </a:rPr>
              <a:t>Logs upload</a:t>
            </a:r>
          </a:p>
          <a:p>
            <a:pPr marL="285750" indent="-285750" algn="just">
              <a:spcAft>
                <a:spcPts val="600"/>
              </a:spcAft>
              <a:buFont typeface="Wingdings" panose="05000000000000000000" pitchFamily="2" charset="2"/>
              <a:buChar char="§"/>
            </a:pPr>
            <a:endParaRPr lang="en-US" sz="1400" b="1" dirty="0">
              <a:latin typeface="Calibri" panose="020F0502020204030204" pitchFamily="34" charset="0"/>
              <a:cs typeface="Calibri" panose="020F0502020204030204" pitchFamily="34" charset="0"/>
            </a:endParaRPr>
          </a:p>
        </p:txBody>
      </p:sp>
      <p:sp>
        <p:nvSpPr>
          <p:cNvPr id="30" name="Google Shape;812;p104">
            <a:extLst>
              <a:ext uri="{FF2B5EF4-FFF2-40B4-BE49-F238E27FC236}">
                <a16:creationId xmlns:a16="http://schemas.microsoft.com/office/drawing/2014/main" id="{D49465FA-12B4-4180-AD88-07A48FF75BBF}"/>
              </a:ext>
            </a:extLst>
          </p:cNvPr>
          <p:cNvSpPr txBox="1"/>
          <p:nvPr/>
        </p:nvSpPr>
        <p:spPr>
          <a:xfrm>
            <a:off x="3359556" y="3810000"/>
            <a:ext cx="2552700" cy="2819400"/>
          </a:xfrm>
          <a:prstGeom prst="rect">
            <a:avLst/>
          </a:prstGeom>
          <a:noFill/>
          <a:ln>
            <a:noFill/>
          </a:ln>
        </p:spPr>
        <p:txBody>
          <a:bodyPr spcFirstLastPara="1" wrap="square" lIns="91433" tIns="45700" rIns="91433" bIns="45700" anchor="t" anchorCtr="0">
            <a:noAutofit/>
          </a:bodyPr>
          <a:lstStyle/>
          <a:p>
            <a:pPr marL="285750" indent="-285750" algn="just">
              <a:spcAft>
                <a:spcPts val="600"/>
              </a:spcAft>
              <a:buFont typeface="Wingdings" panose="05000000000000000000" pitchFamily="2" charset="2"/>
              <a:buChar char="§"/>
            </a:pPr>
            <a:r>
              <a:rPr lang="en-US" sz="1400" b="1" dirty="0" err="1">
                <a:ea typeface="+mn-lt"/>
                <a:cs typeface="+mn-lt"/>
              </a:rPr>
              <a:t>Authen</a:t>
            </a:r>
            <a:r>
              <a:rPr lang="en-US" sz="1400" b="1" dirty="0">
                <a:ea typeface="+mn-lt"/>
                <a:cs typeface="+mn-lt"/>
              </a:rPr>
              <a:t> user qua IAM</a:t>
            </a:r>
            <a:endParaRPr lang="en-US" sz="1400" dirty="0">
              <a:ea typeface="Calibri"/>
              <a:cs typeface="Calibri"/>
            </a:endParaRPr>
          </a:p>
          <a:p>
            <a:pPr marL="285750" indent="-285750" algn="just">
              <a:spcAft>
                <a:spcPts val="600"/>
              </a:spcAft>
              <a:buFont typeface="Wingdings" panose="05000000000000000000" pitchFamily="2" charset="2"/>
              <a:buChar char="§"/>
            </a:pPr>
            <a:r>
              <a:rPr lang="en-US" sz="1400" b="1" dirty="0">
                <a:ea typeface="+mn-lt"/>
                <a:cs typeface="+mn-lt"/>
              </a:rPr>
              <a:t>User </a:t>
            </a:r>
            <a:r>
              <a:rPr lang="en-US" sz="1400" b="1" dirty="0" err="1">
                <a:ea typeface="+mn-lt"/>
                <a:cs typeface="+mn-lt"/>
              </a:rPr>
              <a:t>và</a:t>
            </a:r>
            <a:r>
              <a:rPr lang="en-US" sz="1400" b="1" dirty="0">
                <a:ea typeface="+mn-lt"/>
                <a:cs typeface="+mn-lt"/>
              </a:rPr>
              <a:t> Role management</a:t>
            </a:r>
            <a:endParaRPr lang="en-US" dirty="0"/>
          </a:p>
          <a:p>
            <a:pPr marL="285750" indent="-285750" algn="just">
              <a:spcAft>
                <a:spcPts val="600"/>
              </a:spcAft>
              <a:buFont typeface="Wingdings" panose="05000000000000000000" pitchFamily="2" charset="2"/>
              <a:buChar char="§"/>
            </a:pPr>
            <a:r>
              <a:rPr lang="en-US" sz="1400" b="1">
                <a:latin typeface="Calibri"/>
                <a:ea typeface="Calibri"/>
                <a:cs typeface="Calibri"/>
              </a:rPr>
              <a:t>JWT token generation</a:t>
            </a:r>
            <a:endParaRPr lang="en-US"/>
          </a:p>
          <a:p>
            <a:pPr marL="285750" indent="-285750" algn="just">
              <a:spcAft>
                <a:spcPts val="600"/>
              </a:spcAft>
              <a:buFont typeface="Wingdings" panose="05000000000000000000" pitchFamily="2" charset="2"/>
              <a:buChar char="§"/>
            </a:pPr>
            <a:r>
              <a:rPr lang="en-US" sz="1400" b="1" dirty="0">
                <a:ea typeface="Calibri"/>
                <a:cs typeface="Calibri"/>
              </a:rPr>
              <a:t>PostgreSQL </a:t>
            </a:r>
            <a:r>
              <a:rPr lang="en-US" sz="1400" b="1" dirty="0" err="1">
                <a:ea typeface="Calibri"/>
                <a:cs typeface="Calibri"/>
              </a:rPr>
              <a:t>để</a:t>
            </a:r>
            <a:r>
              <a:rPr lang="en-US" sz="1400" b="1" dirty="0">
                <a:ea typeface="Calibri"/>
                <a:cs typeface="Calibri"/>
              </a:rPr>
              <a:t> </a:t>
            </a:r>
            <a:r>
              <a:rPr lang="en-US" sz="1400" b="1" dirty="0" err="1">
                <a:ea typeface="Calibri"/>
                <a:cs typeface="Calibri"/>
              </a:rPr>
              <a:t>lưu</a:t>
            </a:r>
            <a:r>
              <a:rPr lang="en-US" sz="1400" b="1" dirty="0">
                <a:ea typeface="Calibri"/>
                <a:cs typeface="Calibri"/>
              </a:rPr>
              <a:t> user data</a:t>
            </a:r>
            <a:endParaRPr lang="en-US" dirty="0"/>
          </a:p>
        </p:txBody>
      </p:sp>
      <p:sp>
        <p:nvSpPr>
          <p:cNvPr id="31" name="Google Shape;812;p104">
            <a:extLst>
              <a:ext uri="{FF2B5EF4-FFF2-40B4-BE49-F238E27FC236}">
                <a16:creationId xmlns:a16="http://schemas.microsoft.com/office/drawing/2014/main" id="{C094E582-23AC-4333-AF0B-E184F9AD1590}"/>
              </a:ext>
            </a:extLst>
          </p:cNvPr>
          <p:cNvSpPr txBox="1"/>
          <p:nvPr/>
        </p:nvSpPr>
        <p:spPr>
          <a:xfrm>
            <a:off x="6355542" y="3808571"/>
            <a:ext cx="2552700" cy="2819400"/>
          </a:xfrm>
          <a:prstGeom prst="rect">
            <a:avLst/>
          </a:prstGeom>
          <a:noFill/>
          <a:ln>
            <a:noFill/>
          </a:ln>
        </p:spPr>
        <p:txBody>
          <a:bodyPr spcFirstLastPara="1" wrap="square" lIns="91433" tIns="45700" rIns="91433" bIns="45700" anchor="t" anchorCtr="0">
            <a:noAutofit/>
          </a:bodyPr>
          <a:lstStyle/>
          <a:p>
            <a:pPr marL="285750" indent="-285750" algn="just">
              <a:spcAft>
                <a:spcPts val="600"/>
              </a:spcAft>
              <a:buFont typeface="Wingdings" panose="05000000000000000000" pitchFamily="2" charset="2"/>
              <a:buChar char="§"/>
            </a:pPr>
            <a:r>
              <a:rPr lang="en-US" sz="1400" b="1" dirty="0">
                <a:latin typeface="Calibri"/>
                <a:ea typeface="Calibri"/>
                <a:cs typeface="Calibri"/>
              </a:rPr>
              <a:t>Consume Kafka events (</a:t>
            </a:r>
            <a:r>
              <a:rPr lang="en-US" sz="1400" b="1" dirty="0" err="1">
                <a:latin typeface="Calibri"/>
                <a:ea typeface="Calibri"/>
                <a:cs typeface="Calibri"/>
              </a:rPr>
              <a:t>upload.completed</a:t>
            </a:r>
            <a:r>
              <a:rPr lang="en-US" sz="1400" b="1" dirty="0">
                <a:latin typeface="Calibri"/>
                <a:ea typeface="Calibri"/>
                <a:cs typeface="Calibri"/>
              </a:rPr>
              <a:t>)</a:t>
            </a:r>
            <a:endParaRPr lang="en-US" sz="1400" dirty="0">
              <a:latin typeface="Calibri" panose="020F0502020204030204" pitchFamily="34" charset="0"/>
              <a:ea typeface="Calibri"/>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a:latin typeface="Calibri"/>
                <a:ea typeface="Calibri"/>
                <a:cs typeface="Calibri"/>
              </a:rPr>
              <a:t>Download file </a:t>
            </a:r>
            <a:r>
              <a:rPr lang="en-US" sz="1400" b="1" dirty="0" err="1">
                <a:latin typeface="Calibri"/>
                <a:ea typeface="Calibri"/>
                <a:cs typeface="Calibri"/>
              </a:rPr>
              <a:t>từ</a:t>
            </a:r>
            <a:r>
              <a:rPr lang="en-US" sz="1400" b="1" dirty="0">
                <a:latin typeface="Calibri"/>
                <a:ea typeface="Calibri"/>
                <a:cs typeface="Calibri"/>
              </a:rPr>
              <a:t> </a:t>
            </a:r>
            <a:r>
              <a:rPr lang="en-US" sz="1400" b="1" dirty="0" err="1">
                <a:latin typeface="Calibri"/>
                <a:ea typeface="Calibri"/>
                <a:cs typeface="Calibri"/>
              </a:rPr>
              <a:t>MinIO</a:t>
            </a:r>
            <a:endParaRPr lang="en-US" dirty="0" err="1"/>
          </a:p>
          <a:p>
            <a:pPr marL="285750" indent="-285750" algn="just">
              <a:spcAft>
                <a:spcPts val="600"/>
              </a:spcAft>
              <a:buFont typeface="Wingdings" panose="05000000000000000000" pitchFamily="2" charset="2"/>
              <a:buChar char="§"/>
            </a:pPr>
            <a:r>
              <a:rPr lang="en-US" sz="1400" b="1" dirty="0">
                <a:latin typeface="Calibri"/>
                <a:ea typeface="Calibri"/>
                <a:cs typeface="Calibri"/>
              </a:rPr>
              <a:t>Validate schema, data quality (</a:t>
            </a:r>
            <a:r>
              <a:rPr lang="en-US" sz="1400" b="1" dirty="0" err="1">
                <a:latin typeface="Calibri"/>
                <a:ea typeface="Calibri"/>
                <a:cs typeface="Calibri"/>
              </a:rPr>
              <a:t>theo</a:t>
            </a:r>
            <a:r>
              <a:rPr lang="en-US" sz="1400" b="1" dirty="0">
                <a:latin typeface="Calibri"/>
                <a:ea typeface="Calibri"/>
                <a:cs typeface="Calibri"/>
              </a:rPr>
              <a:t> rule </a:t>
            </a:r>
            <a:r>
              <a:rPr lang="en-US" sz="1400" b="1" dirty="0" err="1">
                <a:latin typeface="Calibri"/>
                <a:ea typeface="Calibri"/>
                <a:cs typeface="Calibri"/>
              </a:rPr>
              <a:t>định</a:t>
            </a:r>
            <a:r>
              <a:rPr lang="en-US" sz="1400" b="1" dirty="0">
                <a:latin typeface="Calibri"/>
                <a:ea typeface="Calibri"/>
                <a:cs typeface="Calibri"/>
              </a:rPr>
              <a:t> </a:t>
            </a:r>
            <a:r>
              <a:rPr lang="en-US" sz="1400" b="1" dirty="0" err="1">
                <a:latin typeface="Calibri"/>
                <a:ea typeface="Calibri"/>
                <a:cs typeface="Calibri"/>
              </a:rPr>
              <a:t>nghĩa</a:t>
            </a:r>
            <a:r>
              <a:rPr lang="en-US" sz="1400" b="1" dirty="0">
                <a:latin typeface="Calibri"/>
                <a:ea typeface="Calibri"/>
                <a:cs typeface="Calibri"/>
              </a:rPr>
              <a:t>)</a:t>
            </a:r>
            <a:endParaRPr lang="en-US" dirty="0"/>
          </a:p>
          <a:p>
            <a:pPr marL="285750" indent="-285750" algn="just">
              <a:spcAft>
                <a:spcPts val="600"/>
              </a:spcAft>
              <a:buFont typeface="Wingdings" panose="05000000000000000000" pitchFamily="2" charset="2"/>
              <a:buChar char="§"/>
            </a:pPr>
            <a:r>
              <a:rPr lang="en-US" sz="1400" b="1" dirty="0" err="1">
                <a:latin typeface="Calibri"/>
                <a:ea typeface="Calibri"/>
                <a:cs typeface="Calibri"/>
              </a:rPr>
              <a:t>Hỗ</a:t>
            </a:r>
            <a:r>
              <a:rPr lang="en-US" sz="1400" b="1" dirty="0">
                <a:latin typeface="Calibri"/>
                <a:ea typeface="Calibri"/>
                <a:cs typeface="Calibri"/>
              </a:rPr>
              <a:t> </a:t>
            </a:r>
            <a:r>
              <a:rPr lang="en-US" sz="1400" b="1" dirty="0" err="1">
                <a:latin typeface="Calibri"/>
                <a:ea typeface="Calibri"/>
                <a:cs typeface="Calibri"/>
              </a:rPr>
              <a:t>trợ</a:t>
            </a:r>
            <a:r>
              <a:rPr lang="en-US" sz="1400" b="1" dirty="0">
                <a:latin typeface="Calibri"/>
                <a:ea typeface="Calibri"/>
                <a:cs typeface="Calibri"/>
              </a:rPr>
              <a:t> CSV, Excel, Parquet. (</a:t>
            </a:r>
            <a:r>
              <a:rPr lang="en-US" sz="1400" b="1" dirty="0" err="1">
                <a:latin typeface="Calibri"/>
                <a:ea typeface="Calibri"/>
                <a:cs typeface="Calibri"/>
              </a:rPr>
              <a:t>có</a:t>
            </a:r>
            <a:r>
              <a:rPr lang="en-US" sz="1400" b="1" dirty="0">
                <a:latin typeface="Calibri"/>
                <a:ea typeface="Calibri"/>
                <a:cs typeface="Calibri"/>
              </a:rPr>
              <a:t> </a:t>
            </a:r>
            <a:r>
              <a:rPr lang="en-US" sz="1400" b="1" dirty="0" err="1">
                <a:latin typeface="Calibri"/>
                <a:ea typeface="Calibri"/>
                <a:cs typeface="Calibri"/>
              </a:rPr>
              <a:t>thể</a:t>
            </a:r>
            <a:r>
              <a:rPr lang="en-US" sz="1400" b="1" dirty="0">
                <a:latin typeface="Calibri"/>
                <a:ea typeface="Calibri"/>
                <a:cs typeface="Calibri"/>
              </a:rPr>
              <a:t> </a:t>
            </a:r>
            <a:r>
              <a:rPr lang="en-US" sz="1400" b="1" dirty="0" err="1">
                <a:latin typeface="Calibri"/>
                <a:ea typeface="Calibri"/>
                <a:cs typeface="Calibri"/>
              </a:rPr>
              <a:t>mở</a:t>
            </a:r>
            <a:r>
              <a:rPr lang="en-US" sz="1400" b="1" dirty="0">
                <a:latin typeface="Calibri"/>
                <a:ea typeface="Calibri"/>
                <a:cs typeface="Calibri"/>
              </a:rPr>
              <a:t> </a:t>
            </a:r>
            <a:r>
              <a:rPr lang="en-US" sz="1400" b="1" dirty="0" err="1">
                <a:latin typeface="Calibri"/>
                <a:ea typeface="Calibri"/>
                <a:cs typeface="Calibri"/>
              </a:rPr>
              <a:t>rộng</a:t>
            </a:r>
            <a:r>
              <a:rPr lang="en-US" sz="1400" b="1" dirty="0">
                <a:latin typeface="Calibri"/>
                <a:ea typeface="Calibri"/>
                <a:cs typeface="Calibri"/>
              </a:rPr>
              <a:t> </a:t>
            </a:r>
            <a:r>
              <a:rPr lang="en-US" sz="1400" b="1" dirty="0" err="1">
                <a:latin typeface="Calibri"/>
                <a:ea typeface="Calibri"/>
                <a:cs typeface="Calibri"/>
              </a:rPr>
              <a:t>các</a:t>
            </a:r>
            <a:r>
              <a:rPr lang="en-US" sz="1400" b="1" dirty="0">
                <a:latin typeface="Calibri"/>
                <a:ea typeface="Calibri"/>
                <a:cs typeface="Calibri"/>
              </a:rPr>
              <a:t> </a:t>
            </a:r>
            <a:r>
              <a:rPr lang="en-US" sz="1400" b="1" dirty="0" err="1">
                <a:latin typeface="Calibri"/>
                <a:ea typeface="Calibri"/>
                <a:cs typeface="Calibri"/>
              </a:rPr>
              <a:t>định</a:t>
            </a:r>
            <a:r>
              <a:rPr lang="en-US" sz="1400" b="1" dirty="0">
                <a:latin typeface="Calibri"/>
                <a:ea typeface="Calibri"/>
                <a:cs typeface="Calibri"/>
              </a:rPr>
              <a:t> </a:t>
            </a:r>
            <a:r>
              <a:rPr lang="en-US" sz="1400" b="1" dirty="0" err="1">
                <a:latin typeface="Calibri"/>
                <a:ea typeface="Calibri"/>
                <a:cs typeface="Calibri"/>
              </a:rPr>
              <a:t>dạng</a:t>
            </a:r>
            <a:r>
              <a:rPr lang="en-US" sz="1400" b="1" dirty="0">
                <a:latin typeface="Calibri"/>
                <a:ea typeface="Calibri"/>
                <a:cs typeface="Calibri"/>
              </a:rPr>
              <a:t> file </a:t>
            </a:r>
            <a:r>
              <a:rPr lang="en-US" sz="1400" b="1" dirty="0" err="1">
                <a:latin typeface="Calibri"/>
                <a:ea typeface="Calibri"/>
                <a:cs typeface="Calibri"/>
              </a:rPr>
              <a:t>khác</a:t>
            </a:r>
            <a:r>
              <a:rPr lang="en-US" sz="1400" b="1" dirty="0">
                <a:latin typeface="Calibri"/>
                <a:ea typeface="Calibri"/>
                <a:cs typeface="Calibri"/>
              </a:rPr>
              <a:t> </a:t>
            </a:r>
            <a:r>
              <a:rPr lang="en-US" sz="1400" b="1" dirty="0" err="1">
                <a:latin typeface="Calibri"/>
                <a:ea typeface="Calibri"/>
                <a:cs typeface="Calibri"/>
              </a:rPr>
              <a:t>sau</a:t>
            </a:r>
            <a:r>
              <a:rPr lang="en-US" sz="1400" b="1" dirty="0">
                <a:latin typeface="Calibri"/>
                <a:ea typeface="Calibri"/>
                <a:cs typeface="Calibri"/>
              </a:rPr>
              <a:t>)</a:t>
            </a:r>
            <a:endParaRPr lang="en-US" dirty="0"/>
          </a:p>
          <a:p>
            <a:pPr marL="285750" indent="-285750" algn="just">
              <a:spcAft>
                <a:spcPts val="600"/>
              </a:spcAft>
              <a:buFont typeface="Wingdings" panose="05000000000000000000" pitchFamily="2" charset="2"/>
              <a:buChar char="§"/>
            </a:pPr>
            <a:r>
              <a:rPr lang="en-US" sz="1400" b="1" dirty="0">
                <a:latin typeface="Calibri"/>
                <a:ea typeface="Calibri"/>
                <a:cs typeface="Calibri"/>
              </a:rPr>
              <a:t>Lưu </a:t>
            </a:r>
            <a:r>
              <a:rPr lang="en-US" sz="1400" b="1" dirty="0" err="1">
                <a:latin typeface="Calibri"/>
                <a:ea typeface="Calibri"/>
                <a:cs typeface="Calibri"/>
              </a:rPr>
              <a:t>kết</a:t>
            </a:r>
            <a:r>
              <a:rPr lang="en-US" sz="1400" b="1" dirty="0">
                <a:latin typeface="Calibri"/>
                <a:ea typeface="Calibri"/>
                <a:cs typeface="Calibri"/>
              </a:rPr>
              <a:t> </a:t>
            </a:r>
            <a:r>
              <a:rPr lang="en-US" sz="1400" b="1" dirty="0" err="1">
                <a:latin typeface="Calibri"/>
                <a:ea typeface="Calibri"/>
                <a:cs typeface="Calibri"/>
              </a:rPr>
              <a:t>quả</a:t>
            </a:r>
            <a:r>
              <a:rPr lang="en-US" sz="1400" b="1" dirty="0">
                <a:latin typeface="Calibri"/>
                <a:ea typeface="Calibri"/>
                <a:cs typeface="Calibri"/>
              </a:rPr>
              <a:t> validate, logs (</a:t>
            </a:r>
            <a:r>
              <a:rPr lang="en-US" sz="1400" b="1" dirty="0" err="1">
                <a:latin typeface="Calibri"/>
                <a:ea typeface="Calibri"/>
                <a:cs typeface="Calibri"/>
              </a:rPr>
              <a:t>db</a:t>
            </a:r>
            <a:r>
              <a:rPr lang="en-US" sz="1400" b="1" dirty="0">
                <a:latin typeface="Calibri"/>
                <a:ea typeface="Calibri"/>
                <a:cs typeface="Calibri"/>
              </a:rPr>
              <a:t> </a:t>
            </a:r>
            <a:r>
              <a:rPr lang="en-US" sz="1400" b="1" dirty="0" err="1">
                <a:latin typeface="Calibri"/>
                <a:ea typeface="Calibri"/>
                <a:cs typeface="Calibri"/>
              </a:rPr>
              <a:t>postgres</a:t>
            </a:r>
            <a:r>
              <a:rPr lang="en-US" sz="1400" b="1" dirty="0">
                <a:latin typeface="Calibri"/>
                <a:ea typeface="Calibri"/>
                <a:cs typeface="Calibri"/>
              </a:rPr>
              <a:t>)</a:t>
            </a:r>
            <a:endParaRPr lang="en-US" dirty="0"/>
          </a:p>
          <a:p>
            <a:pPr marL="285750" indent="-285750" algn="just">
              <a:spcAft>
                <a:spcPts val="600"/>
              </a:spcAft>
              <a:buFont typeface="Wingdings" panose="05000000000000000000" pitchFamily="2" charset="2"/>
              <a:buChar char="§"/>
            </a:pPr>
            <a:r>
              <a:rPr lang="en-US" sz="1400" b="1" dirty="0">
                <a:latin typeface="Calibri"/>
                <a:ea typeface="Calibri"/>
                <a:cs typeface="Calibri"/>
              </a:rPr>
              <a:t>Publish </a:t>
            </a:r>
            <a:r>
              <a:rPr lang="en-US" sz="1400" b="1" dirty="0" err="1">
                <a:latin typeface="Calibri"/>
                <a:ea typeface="Calibri"/>
                <a:cs typeface="Calibri"/>
              </a:rPr>
              <a:t>kết</a:t>
            </a:r>
            <a:r>
              <a:rPr lang="en-US" sz="1400" b="1" dirty="0">
                <a:latin typeface="Calibri"/>
                <a:ea typeface="Calibri"/>
                <a:cs typeface="Calibri"/>
              </a:rPr>
              <a:t> </a:t>
            </a:r>
            <a:r>
              <a:rPr lang="en-US" sz="1400" b="1" dirty="0" err="1">
                <a:latin typeface="Calibri"/>
                <a:ea typeface="Calibri"/>
                <a:cs typeface="Calibri"/>
              </a:rPr>
              <a:t>quả</a:t>
            </a:r>
            <a:r>
              <a:rPr lang="en-US" sz="1400" b="1" dirty="0">
                <a:latin typeface="Calibri"/>
                <a:ea typeface="Calibri"/>
                <a:cs typeface="Calibri"/>
              </a:rPr>
              <a:t> validate + sample </a:t>
            </a:r>
            <a:r>
              <a:rPr lang="en-US" sz="1400" b="1" dirty="0" err="1">
                <a:latin typeface="Calibri"/>
                <a:ea typeface="Calibri"/>
                <a:cs typeface="Calibri"/>
              </a:rPr>
              <a:t>dữ</a:t>
            </a:r>
            <a:r>
              <a:rPr lang="en-US" sz="1400" b="1" dirty="0">
                <a:latin typeface="Calibri"/>
                <a:ea typeface="Calibri"/>
                <a:cs typeface="Calibri"/>
              </a:rPr>
              <a:t> </a:t>
            </a:r>
            <a:r>
              <a:rPr lang="en-US" sz="1400" b="1" dirty="0" err="1">
                <a:latin typeface="Calibri"/>
                <a:ea typeface="Calibri"/>
                <a:cs typeface="Calibri"/>
              </a:rPr>
              <a:t>liệu</a:t>
            </a:r>
            <a:r>
              <a:rPr lang="en-US" sz="1400" b="1" dirty="0">
                <a:latin typeface="Calibri"/>
                <a:ea typeface="Calibri"/>
                <a:cs typeface="Calibri"/>
              </a:rPr>
              <a:t> to </a:t>
            </a:r>
            <a:r>
              <a:rPr lang="en-US" sz="1400" b="1" dirty="0" err="1">
                <a:latin typeface="Calibri"/>
                <a:ea typeface="Calibri"/>
                <a:cs typeface="Calibri"/>
              </a:rPr>
              <a:t>kafka</a:t>
            </a:r>
            <a:endParaRPr lang="en-US" dirty="0" err="1"/>
          </a:p>
          <a:p>
            <a:pPr marL="285750" indent="-285750" algn="just">
              <a:spcAft>
                <a:spcPts val="600"/>
              </a:spcAft>
              <a:buFont typeface="Wingdings" panose="05000000000000000000" pitchFamily="2" charset="2"/>
              <a:buChar char="§"/>
            </a:pPr>
            <a:r>
              <a:rPr lang="en-US" sz="1400" b="1" dirty="0">
                <a:latin typeface="Calibri" panose="020F0502020204030204" pitchFamily="34" charset="0"/>
                <a:ea typeface="Calibri"/>
                <a:cs typeface="Calibri" panose="020F0502020204030204" pitchFamily="34" charset="0"/>
              </a:rPr>
              <a:t>Preview </a:t>
            </a:r>
            <a:r>
              <a:rPr lang="en-US" sz="1400" b="1" dirty="0" err="1">
                <a:latin typeface="Calibri" panose="020F0502020204030204" pitchFamily="34" charset="0"/>
                <a:ea typeface="Calibri"/>
                <a:cs typeface="Calibri" panose="020F0502020204030204" pitchFamily="34" charset="0"/>
              </a:rPr>
              <a:t>dữ</a:t>
            </a:r>
            <a:r>
              <a:rPr lang="en-US" sz="1400" b="1" dirty="0">
                <a:latin typeface="Calibri" panose="020F0502020204030204" pitchFamily="34" charset="0"/>
                <a:ea typeface="Calibri"/>
                <a:cs typeface="Calibri" panose="020F0502020204030204" pitchFamily="34" charset="0"/>
              </a:rPr>
              <a:t> </a:t>
            </a:r>
            <a:r>
              <a:rPr lang="en-US" sz="1400" b="1" dirty="0" err="1">
                <a:latin typeface="Calibri" panose="020F0502020204030204" pitchFamily="34" charset="0"/>
                <a:ea typeface="Calibri"/>
                <a:cs typeface="Calibri" panose="020F0502020204030204" pitchFamily="34" charset="0"/>
              </a:rPr>
              <a:t>liệu</a:t>
            </a:r>
            <a:r>
              <a:rPr lang="en-US" sz="1400" b="1" dirty="0">
                <a:latin typeface="Calibri" panose="020F0502020204030204" pitchFamily="34" charset="0"/>
                <a:ea typeface="Calibri"/>
                <a:cs typeface="Calibri" panose="020F0502020204030204" pitchFamily="34" charset="0"/>
              </a:rPr>
              <a:t> </a:t>
            </a:r>
            <a:r>
              <a:rPr lang="en-US" sz="1400" b="1" dirty="0" err="1">
                <a:latin typeface="Calibri" panose="020F0502020204030204" pitchFamily="34" charset="0"/>
                <a:ea typeface="Calibri"/>
                <a:cs typeface="Calibri" panose="020F0502020204030204" pitchFamily="34" charset="0"/>
              </a:rPr>
              <a:t>mẫu</a:t>
            </a:r>
            <a:endParaRPr lang="en-US" dirty="0" err="1"/>
          </a:p>
        </p:txBody>
      </p:sp>
      <p:sp>
        <p:nvSpPr>
          <p:cNvPr id="32" name="Google Shape;812;p104">
            <a:extLst>
              <a:ext uri="{FF2B5EF4-FFF2-40B4-BE49-F238E27FC236}">
                <a16:creationId xmlns:a16="http://schemas.microsoft.com/office/drawing/2014/main" id="{A7F810BB-3196-479A-B07E-F4DE6BA7C514}"/>
              </a:ext>
            </a:extLst>
          </p:cNvPr>
          <p:cNvSpPr txBox="1"/>
          <p:nvPr/>
        </p:nvSpPr>
        <p:spPr>
          <a:xfrm>
            <a:off x="9259480" y="3781900"/>
            <a:ext cx="2552700" cy="2819400"/>
          </a:xfrm>
          <a:prstGeom prst="rect">
            <a:avLst/>
          </a:prstGeom>
          <a:noFill/>
          <a:ln>
            <a:noFill/>
          </a:ln>
        </p:spPr>
        <p:txBody>
          <a:bodyPr spcFirstLastPara="1" wrap="square" lIns="91433" tIns="45700" rIns="91433" bIns="45700" anchor="t" anchorCtr="0">
            <a:noAutofit/>
          </a:bodyPr>
          <a:lstStyle/>
          <a:p>
            <a:pPr marL="285750" indent="-285750" algn="just">
              <a:spcAft>
                <a:spcPts val="600"/>
              </a:spcAft>
              <a:buFont typeface="Wingdings" panose="05000000000000000000" pitchFamily="2" charset="2"/>
              <a:buChar char="§"/>
            </a:pPr>
            <a:r>
              <a:rPr lang="en-US" sz="1400" b="1">
                <a:ea typeface="+mn-lt"/>
                <a:cs typeface="+mn-lt"/>
              </a:rPr>
              <a:t>Consume Kafka events (validation.completed)</a:t>
            </a:r>
            <a:endParaRPr lang="en-US" sz="1400">
              <a:latin typeface="Calibri"/>
              <a:ea typeface="Calibri"/>
              <a:cs typeface="Calibri" panose="020F0502020204030204" pitchFamily="34" charset="0"/>
            </a:endParaRPr>
          </a:p>
          <a:p>
            <a:pPr marL="285750" indent="-285750" algn="just">
              <a:spcAft>
                <a:spcPts val="600"/>
              </a:spcAft>
              <a:buFont typeface="Wingdings" panose="05000000000000000000" pitchFamily="2" charset="2"/>
              <a:buChar char="§"/>
            </a:pPr>
            <a:r>
              <a:rPr lang="en-US" sz="1400" b="1">
                <a:ea typeface="+mn-lt"/>
                <a:cs typeface="+mn-lt"/>
              </a:rPr>
              <a:t>Download validated files</a:t>
            </a:r>
            <a:endParaRPr lang="en-US"/>
          </a:p>
          <a:p>
            <a:pPr marL="285750" indent="-285750" algn="just">
              <a:spcAft>
                <a:spcPts val="600"/>
              </a:spcAft>
              <a:buFont typeface="Wingdings" panose="05000000000000000000" pitchFamily="2" charset="2"/>
              <a:buChar char="§"/>
            </a:pPr>
            <a:r>
              <a:rPr lang="en-US" sz="1400" b="1">
                <a:ea typeface="+mn-lt"/>
                <a:cs typeface="+mn-lt"/>
              </a:rPr>
              <a:t>Convert dữ liệu sang csv hoặc parquet (theo định dạng DB đích mong muốn)</a:t>
            </a:r>
            <a:endParaRPr lang="en-US"/>
          </a:p>
          <a:p>
            <a:pPr marL="285750" indent="-285750" algn="just">
              <a:spcAft>
                <a:spcPts val="600"/>
              </a:spcAft>
              <a:buFont typeface="Wingdings" panose="05000000000000000000" pitchFamily="2" charset="2"/>
              <a:buChar char="§"/>
            </a:pPr>
            <a:r>
              <a:rPr lang="en-US" sz="1400" b="1">
                <a:ea typeface="+mn-lt"/>
                <a:cs typeface="+mn-lt"/>
              </a:rPr>
              <a:t>Hỗ trợ các loại DB đích sau: </a:t>
            </a:r>
            <a:endParaRPr lang="en-US"/>
          </a:p>
          <a:p>
            <a:pPr marL="285750" indent="-285750" algn="just">
              <a:spcAft>
                <a:spcPts val="600"/>
              </a:spcAft>
              <a:buFont typeface="Wingdings" panose="05000000000000000000" pitchFamily="2" charset="2"/>
              <a:buChar char="§"/>
            </a:pPr>
            <a:r>
              <a:rPr lang="en-US" sz="1400" b="1">
                <a:ea typeface="+mn-lt"/>
                <a:cs typeface="+mn-lt"/>
              </a:rPr>
              <a:t>Oracle DB</a:t>
            </a:r>
            <a:endParaRPr lang="en-US"/>
          </a:p>
          <a:p>
            <a:pPr marL="285750" indent="-285750" algn="just">
              <a:spcAft>
                <a:spcPts val="600"/>
              </a:spcAft>
              <a:buFont typeface="Wingdings" panose="05000000000000000000" pitchFamily="2" charset="2"/>
              <a:buChar char="§"/>
            </a:pPr>
            <a:r>
              <a:rPr lang="en-US" sz="1400" b="1">
                <a:ea typeface="+mn-lt"/>
                <a:cs typeface="+mn-lt"/>
              </a:rPr>
              <a:t>EDP Lakehouse</a:t>
            </a:r>
            <a:endParaRPr lang="en-US"/>
          </a:p>
          <a:p>
            <a:pPr marL="285750" indent="-285750" algn="just">
              <a:spcAft>
                <a:spcPts val="600"/>
              </a:spcAft>
              <a:buFont typeface="Wingdings" panose="05000000000000000000" pitchFamily="2" charset="2"/>
              <a:buChar char="§"/>
            </a:pPr>
            <a:r>
              <a:rPr lang="en-US" sz="1400" b="1">
                <a:ea typeface="+mn-lt"/>
                <a:cs typeface="+mn-lt"/>
              </a:rPr>
              <a:t>Celery tasks cho async processing</a:t>
            </a:r>
            <a:endParaRPr lang="en-US"/>
          </a:p>
          <a:p>
            <a:pPr marL="285750" indent="-285750" algn="just">
              <a:spcAft>
                <a:spcPts val="600"/>
              </a:spcAft>
              <a:buFont typeface="Wingdings" panose="05000000000000000000" pitchFamily="2" charset="2"/>
              <a:buChar char="§"/>
            </a:pPr>
            <a:r>
              <a:rPr lang="en-US" sz="1400" b="1">
                <a:ea typeface="Calibri"/>
                <a:cs typeface="Calibri"/>
              </a:rPr>
              <a:t>Mã hóa/giải mã dữ liệu</a:t>
            </a:r>
            <a:endParaRPr lang="en-US"/>
          </a:p>
        </p:txBody>
      </p:sp>
    </p:spTree>
    <p:extLst>
      <p:ext uri="{BB962C8B-B14F-4D97-AF65-F5344CB8AC3E}">
        <p14:creationId xmlns:p14="http://schemas.microsoft.com/office/powerpoint/2010/main" val="1153749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0A8EC-C92F-6910-F6DC-59DFF72D061F}"/>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9A36B359-4CA0-B6D2-7C8D-E61D122AA1B1}"/>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dirty="0">
                <a:latin typeface="Times New Roman"/>
                <a:cs typeface="Times New Roman"/>
              </a:rPr>
              <a:t>Storage layer</a:t>
            </a:r>
            <a:endParaRPr lang="en-AU" sz="3200" dirty="0">
              <a:solidFill>
                <a:schemeClr val="accent5"/>
              </a:solidFill>
              <a:latin typeface="Times New Roman"/>
              <a:cs typeface="Times New Roman"/>
            </a:endParaRPr>
          </a:p>
        </p:txBody>
      </p:sp>
      <p:sp>
        <p:nvSpPr>
          <p:cNvPr id="2" name="Rectangle 1">
            <a:extLst>
              <a:ext uri="{FF2B5EF4-FFF2-40B4-BE49-F238E27FC236}">
                <a16:creationId xmlns:a16="http://schemas.microsoft.com/office/drawing/2014/main" id="{69FF263D-42C6-E769-584C-524261EDDA14}"/>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12D51F-4C54-023A-E5F8-DA9F71CD1F07}"/>
              </a:ext>
            </a:extLst>
          </p:cNvPr>
          <p:cNvSpPr txBox="1"/>
          <p:nvPr/>
        </p:nvSpPr>
        <p:spPr>
          <a:xfrm>
            <a:off x="1369391" y="1706217"/>
            <a:ext cx="6096000"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Times New Roman"/>
                <a:cs typeface="Times New Roman"/>
              </a:rPr>
              <a:t>MinIO (Object Storage)</a:t>
            </a:r>
          </a:p>
          <a:p>
            <a:pPr lvl="0" algn="l">
              <a:buFont typeface=""/>
              <a:buChar char="•"/>
            </a:pPr>
            <a:r>
              <a:rPr lang="en-US" sz="1200">
                <a:ea typeface="Times New Roman"/>
                <a:cs typeface="Times New Roman"/>
              </a:rPr>
              <a:t>S3-compatible API</a:t>
            </a:r>
          </a:p>
          <a:p>
            <a:pPr lvl="0" algn="l">
              <a:buFont typeface=""/>
              <a:buChar char="•"/>
            </a:pPr>
            <a:r>
              <a:rPr lang="en-US" sz="1200">
                <a:ea typeface="Times New Roman"/>
                <a:cs typeface="Times New Roman"/>
              </a:rPr>
              <a:t>Presigned URLs cho direct upload</a:t>
            </a:r>
          </a:p>
          <a:p>
            <a:pPr lvl="0" algn="l">
              <a:buFont typeface=""/>
              <a:buChar char="•"/>
            </a:pPr>
            <a:r>
              <a:rPr lang="en-US" sz="1200">
                <a:ea typeface="Times New Roman"/>
                <a:cs typeface="Times New Roman"/>
              </a:rPr>
              <a:t>Bucket: msb-uploads</a:t>
            </a:r>
          </a:p>
          <a:p>
            <a:pPr lvl="0" algn="l">
              <a:buFont typeface=""/>
              <a:buChar char="•"/>
            </a:pPr>
            <a:r>
              <a:rPr lang="en-US" sz="1200">
                <a:ea typeface="Times New Roman"/>
                <a:cs typeface="Times New Roman"/>
              </a:rPr>
              <a:t>Ports: 9000 (API), 9001 (Console)</a:t>
            </a:r>
          </a:p>
          <a:p>
            <a:pPr lvl="0" algn="l">
              <a:buFont typeface=""/>
              <a:buChar char="•"/>
            </a:pPr>
            <a:r>
              <a:rPr lang="en-US" sz="1200">
                <a:ea typeface="Times New Roman"/>
                <a:cs typeface="Times New Roman"/>
              </a:rPr>
              <a:t>Multipart upload: chia file lớn thành nhiều chunks, upload từng phần sau đó combine lại.</a:t>
            </a:r>
          </a:p>
          <a:p>
            <a:r>
              <a:rPr lang="en-US" sz="1200" b="1">
                <a:ea typeface="Times New Roman"/>
                <a:cs typeface="Times New Roman"/>
              </a:rPr>
              <a:t>2. Kafka (Message Broker)</a:t>
            </a:r>
          </a:p>
          <a:p>
            <a:pPr lvl="0" algn="l">
              <a:buFont typeface=""/>
              <a:buChar char="•"/>
            </a:pPr>
            <a:r>
              <a:rPr lang="en-US" sz="1200">
                <a:ea typeface="Times New Roman"/>
                <a:cs typeface="Times New Roman"/>
              </a:rPr>
              <a:t>Event-driven architecture</a:t>
            </a:r>
          </a:p>
          <a:p>
            <a:pPr lvl="0" algn="l">
              <a:buFont typeface=""/>
              <a:buChar char="•"/>
            </a:pPr>
            <a:r>
              <a:rPr lang="en-US" sz="1200">
                <a:ea typeface="Times New Roman"/>
                <a:cs typeface="Times New Roman"/>
              </a:rPr>
              <a:t>Topics: </a:t>
            </a:r>
          </a:p>
          <a:p>
            <a:pPr lvl="1" algn="l">
              <a:buFont typeface=""/>
              <a:buChar char="o"/>
            </a:pPr>
            <a:r>
              <a:rPr lang="en-US" sz="1200">
                <a:ea typeface="Times New Roman"/>
                <a:cs typeface="Times New Roman"/>
              </a:rPr>
              <a:t>upload.completed</a:t>
            </a:r>
          </a:p>
          <a:p>
            <a:pPr lvl="1" algn="l">
              <a:buFont typeface=""/>
              <a:buChar char="o"/>
            </a:pPr>
            <a:r>
              <a:rPr lang="en-US" sz="1200">
                <a:ea typeface="Times New Roman"/>
                <a:cs typeface="Times New Roman"/>
              </a:rPr>
              <a:t>validation.completed</a:t>
            </a:r>
          </a:p>
          <a:p>
            <a:pPr lvl="1" algn="l">
              <a:buFont typeface=""/>
              <a:buChar char="o"/>
            </a:pPr>
            <a:r>
              <a:rPr lang="en-US" sz="1200">
                <a:ea typeface="Times New Roman"/>
                <a:cs typeface="Times New Roman"/>
              </a:rPr>
              <a:t>ingestion.completed</a:t>
            </a:r>
          </a:p>
          <a:p>
            <a:pPr lvl="0" algn="l">
              <a:buFont typeface=""/>
              <a:buChar char="•"/>
            </a:pPr>
            <a:r>
              <a:rPr lang="en-US" sz="1200">
                <a:ea typeface="Times New Roman"/>
                <a:cs typeface="Times New Roman"/>
              </a:rPr>
              <a:t>Zookeeper cho coordination</a:t>
            </a:r>
          </a:p>
          <a:p>
            <a:r>
              <a:rPr lang="en-US" sz="1200" b="1">
                <a:ea typeface="Times New Roman"/>
                <a:cs typeface="Times New Roman"/>
              </a:rPr>
              <a:t>3. PostgreSQL</a:t>
            </a:r>
          </a:p>
          <a:p>
            <a:pPr lvl="0" algn="l">
              <a:buFont typeface=""/>
              <a:buChar char="•"/>
            </a:pPr>
            <a:r>
              <a:rPr lang="en-US" sz="1200">
                <a:ea typeface="Times New Roman"/>
                <a:cs typeface="Times New Roman"/>
              </a:rPr>
              <a:t>upload_db: lưu dữ liệu dataset, logs upload, rule data quality</a:t>
            </a:r>
          </a:p>
          <a:p>
            <a:pPr lvl="0" algn="l">
              <a:buFont typeface=""/>
              <a:buChar char="•"/>
            </a:pPr>
            <a:r>
              <a:rPr lang="en-US" sz="1200">
                <a:ea typeface="Times New Roman"/>
                <a:cs typeface="Times New Roman"/>
              </a:rPr>
              <a:t>user_db: lưu dữ liệu người dùng, phân quyền</a:t>
            </a:r>
          </a:p>
          <a:p>
            <a:pPr lvl="0" algn="l">
              <a:buFont typeface=""/>
              <a:buChar char="•"/>
            </a:pPr>
            <a:r>
              <a:rPr lang="en-US" sz="1200">
                <a:ea typeface="Times New Roman"/>
                <a:cs typeface="Times New Roman"/>
              </a:rPr>
              <a:t>validate_db: lưu logs validate, dữ liệu sample</a:t>
            </a:r>
          </a:p>
          <a:p>
            <a:r>
              <a:rPr lang="en-US" sz="1200" b="1">
                <a:ea typeface="Times New Roman"/>
                <a:cs typeface="Times New Roman"/>
              </a:rPr>
              <a:t>4. Redis</a:t>
            </a:r>
          </a:p>
          <a:p>
            <a:pPr lvl="0" algn="l">
              <a:buFont typeface=""/>
              <a:buChar char="•"/>
            </a:pPr>
            <a:r>
              <a:rPr lang="en-US" sz="1200">
                <a:ea typeface="Times New Roman"/>
                <a:cs typeface="Times New Roman"/>
              </a:rPr>
              <a:t>Cache layer</a:t>
            </a:r>
          </a:p>
          <a:p>
            <a:pPr lvl="0" algn="l">
              <a:buFont typeface=""/>
              <a:buChar char="•"/>
            </a:pPr>
            <a:r>
              <a:rPr lang="en-US" sz="1200">
                <a:ea typeface="Times New Roman"/>
                <a:cs typeface="Times New Roman"/>
              </a:rPr>
              <a:t>Celery backend</a:t>
            </a:r>
          </a:p>
          <a:p>
            <a:r>
              <a:rPr lang="en-US" sz="1200">
                <a:latin typeface="Times New Roman"/>
                <a:ea typeface="Times New Roman"/>
                <a:cs typeface="Times New Roman"/>
              </a:rPr>
              <a:t>Session storage</a:t>
            </a:r>
            <a:r>
              <a:rPr lang="en-US"/>
              <a:t> </a:t>
            </a:r>
          </a:p>
          <a:p>
            <a:pPr algn="ctr"/>
            <a:endParaRPr lang="en-US"/>
          </a:p>
        </p:txBody>
      </p:sp>
    </p:spTree>
    <p:extLst>
      <p:ext uri="{BB962C8B-B14F-4D97-AF65-F5344CB8AC3E}">
        <p14:creationId xmlns:p14="http://schemas.microsoft.com/office/powerpoint/2010/main" val="2922894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4083269" cy="6858000"/>
          </a:xfrm>
          <a:prstGeom prst="rect">
            <a:avLst/>
          </a:prstGeom>
          <a:gradFill>
            <a:gsLst>
              <a:gs pos="9000">
                <a:srgbClr val="EB212E"/>
              </a:gs>
              <a:gs pos="91000">
                <a:srgbClr val="F17030"/>
              </a:gs>
            </a:gsLst>
            <a:lin ang="27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t>AGENDA</a:t>
            </a:r>
          </a:p>
        </p:txBody>
      </p:sp>
      <p:sp>
        <p:nvSpPr>
          <p:cNvPr id="4" name="Slide Number Placeholder 3"/>
          <p:cNvSpPr>
            <a:spLocks noGrp="1"/>
          </p:cNvSpPr>
          <p:nvPr>
            <p:ph type="sldNum" sz="quarter" idx="4294967295"/>
          </p:nvPr>
        </p:nvSpPr>
        <p:spPr>
          <a:xfrm>
            <a:off x="10155238" y="6607626"/>
            <a:ext cx="2036762" cy="152400"/>
          </a:xfrm>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D5762-3BDC-484D-9503-7EA6D5A9A8CE}" type="slidenum">
              <a:rPr kumimoji="0" lang="en-US"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5" name="Straight Connector 4"/>
          <p:cNvCxnSpPr/>
          <p:nvPr/>
        </p:nvCxnSpPr>
        <p:spPr>
          <a:xfrm>
            <a:off x="538851" y="729685"/>
            <a:ext cx="3084394" cy="0"/>
          </a:xfrm>
          <a:prstGeom prst="line">
            <a:avLst/>
          </a:prstGeom>
          <a:ln w="165100" cap="rnd">
            <a:solidFill>
              <a:srgbClr val="FFB81C"/>
            </a:solidFill>
            <a:round/>
          </a:ln>
        </p:spPr>
        <p:style>
          <a:lnRef idx="1">
            <a:schemeClr val="accent1"/>
          </a:lnRef>
          <a:fillRef idx="0">
            <a:schemeClr val="accent1"/>
          </a:fillRef>
          <a:effectRef idx="0">
            <a:schemeClr val="accent1"/>
          </a:effectRef>
          <a:fontRef idx="minor">
            <a:schemeClr val="tx1"/>
          </a:fontRef>
        </p:style>
      </p:cxnSp>
      <p:sp>
        <p:nvSpPr>
          <p:cNvPr id="6" name="Title Placeholder 7"/>
          <p:cNvSpPr txBox="1">
            <a:spLocks/>
          </p:cNvSpPr>
          <p:nvPr/>
        </p:nvSpPr>
        <p:spPr>
          <a:xfrm>
            <a:off x="4499221" y="222987"/>
            <a:ext cx="3339341" cy="1385957"/>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r>
              <a:rPr lang="vi-VN" sz="3200">
                <a:solidFill>
                  <a:srgbClr val="F04E23"/>
                </a:solidFill>
              </a:rPr>
              <a:t>Contents</a:t>
            </a:r>
            <a:endParaRPr lang="en-US" sz="3200">
              <a:solidFill>
                <a:srgbClr val="F04E23"/>
              </a:solidFill>
            </a:endParaRPr>
          </a:p>
        </p:txBody>
      </p:sp>
      <p:sp>
        <p:nvSpPr>
          <p:cNvPr id="7" name="Title Placeholder 7"/>
          <p:cNvSpPr txBox="1">
            <a:spLocks/>
          </p:cNvSpPr>
          <p:nvPr/>
        </p:nvSpPr>
        <p:spPr>
          <a:xfrm>
            <a:off x="5979603" y="2021793"/>
            <a:ext cx="5634126" cy="79843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r>
              <a:rPr lang="en-US" sz="2800">
                <a:solidFill>
                  <a:schemeClr val="tx1"/>
                </a:solidFill>
                <a:cs typeface="Arial" panose="020B0604020202020204" pitchFamily="34" charset="0"/>
              </a:rPr>
              <a:t>Business Requirement</a:t>
            </a:r>
            <a:endParaRPr lang="en-US" sz="1500">
              <a:solidFill>
                <a:schemeClr val="tx1"/>
              </a:solidFill>
              <a:cs typeface="Arial" panose="020B0604020202020204" pitchFamily="34" charset="0"/>
            </a:endParaRPr>
          </a:p>
        </p:txBody>
      </p:sp>
      <p:sp>
        <p:nvSpPr>
          <p:cNvPr id="8" name="Title Placeholder 7"/>
          <p:cNvSpPr txBox="1">
            <a:spLocks/>
          </p:cNvSpPr>
          <p:nvPr/>
        </p:nvSpPr>
        <p:spPr>
          <a:xfrm>
            <a:off x="5979603" y="4105613"/>
            <a:ext cx="5793297" cy="73392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r>
              <a:rPr lang="en-US" sz="2800">
                <a:solidFill>
                  <a:schemeClr val="tx1"/>
                </a:solidFill>
                <a:latin typeface="Calibri" panose="020F0502020204030204" pitchFamily="34" charset="0"/>
                <a:cs typeface="Calibri" panose="020F0502020204030204" pitchFamily="34" charset="0"/>
              </a:rPr>
              <a:t>Application Architecture</a:t>
            </a:r>
          </a:p>
        </p:txBody>
      </p:sp>
      <p:sp>
        <p:nvSpPr>
          <p:cNvPr id="12" name="Title Placeholder 7"/>
          <p:cNvSpPr txBox="1">
            <a:spLocks/>
          </p:cNvSpPr>
          <p:nvPr/>
        </p:nvSpPr>
        <p:spPr>
          <a:xfrm>
            <a:off x="4819261" y="2021793"/>
            <a:ext cx="1160343" cy="75586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r>
              <a:rPr lang="vi-VN" sz="5500">
                <a:solidFill>
                  <a:srgbClr val="F04E23"/>
                </a:solidFill>
              </a:rPr>
              <a:t>01</a:t>
            </a:r>
            <a:endParaRPr lang="en-US" sz="5500">
              <a:solidFill>
                <a:srgbClr val="F04E23"/>
              </a:solidFill>
            </a:endParaRPr>
          </a:p>
        </p:txBody>
      </p:sp>
      <p:sp>
        <p:nvSpPr>
          <p:cNvPr id="13" name="Title Placeholder 7"/>
          <p:cNvSpPr txBox="1">
            <a:spLocks/>
          </p:cNvSpPr>
          <p:nvPr/>
        </p:nvSpPr>
        <p:spPr>
          <a:xfrm>
            <a:off x="4819260" y="4105613"/>
            <a:ext cx="1160343" cy="75586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r>
              <a:rPr lang="vi-VN" sz="5500">
                <a:solidFill>
                  <a:srgbClr val="F04E23"/>
                </a:solidFill>
              </a:rPr>
              <a:t>02</a:t>
            </a:r>
            <a:endParaRPr lang="en-US" sz="5500">
              <a:solidFill>
                <a:srgbClr val="F04E23"/>
              </a:solidFill>
            </a:endParaRPr>
          </a:p>
        </p:txBody>
      </p:sp>
    </p:spTree>
    <p:extLst>
      <p:ext uri="{BB962C8B-B14F-4D97-AF65-F5344CB8AC3E}">
        <p14:creationId xmlns:p14="http://schemas.microsoft.com/office/powerpoint/2010/main" val="2417983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D06DD-26B0-11DA-368E-FDC15174EBDD}"/>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3C768CB4-7F2F-B1A6-8077-E92C8B2FBBBE}"/>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a:latin typeface="Times New Roman"/>
                <a:cs typeface="Times New Roman"/>
              </a:rPr>
              <a:t>Integration Architecture</a:t>
            </a:r>
            <a:endParaRPr lang="en-AU" sz="3200">
              <a:solidFill>
                <a:schemeClr val="accent5"/>
              </a:solidFill>
              <a:latin typeface="Times New Roman"/>
              <a:cs typeface="Times New Roman"/>
            </a:endParaRPr>
          </a:p>
        </p:txBody>
      </p:sp>
      <p:sp>
        <p:nvSpPr>
          <p:cNvPr id="2" name="Rectangle 1">
            <a:extLst>
              <a:ext uri="{FF2B5EF4-FFF2-40B4-BE49-F238E27FC236}">
                <a16:creationId xmlns:a16="http://schemas.microsoft.com/office/drawing/2014/main" id="{51D115D5-A19F-CF2D-1AC4-78F1B9F8AC15}"/>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812;p104">
            <a:extLst>
              <a:ext uri="{FF2B5EF4-FFF2-40B4-BE49-F238E27FC236}">
                <a16:creationId xmlns:a16="http://schemas.microsoft.com/office/drawing/2014/main" id="{FD025D88-C157-A63D-35D0-FFD2706E1394}"/>
              </a:ext>
            </a:extLst>
          </p:cNvPr>
          <p:cNvSpPr txBox="1"/>
          <p:nvPr/>
        </p:nvSpPr>
        <p:spPr>
          <a:xfrm>
            <a:off x="7726645" y="934804"/>
            <a:ext cx="4150967" cy="5754253"/>
          </a:xfrm>
          <a:prstGeom prst="rect">
            <a:avLst/>
          </a:prstGeom>
          <a:noFill/>
          <a:ln>
            <a:noFill/>
          </a:ln>
        </p:spPr>
        <p:txBody>
          <a:bodyPr spcFirstLastPara="1" wrap="square" lIns="91433" tIns="45700" rIns="91433" bIns="45700" anchor="t" anchorCtr="0">
            <a:noAutofit/>
          </a:bodyPr>
          <a:lstStyle/>
          <a:p>
            <a:pPr algn="just">
              <a:spcAft>
                <a:spcPts val="600"/>
              </a:spcAft>
            </a:pPr>
            <a:r>
              <a:rPr lang="en-US" sz="1400" b="1" dirty="0" err="1">
                <a:latin typeface="+mj-lt"/>
                <a:cs typeface="Arial"/>
              </a:rPr>
              <a:t>Không</a:t>
            </a:r>
            <a:r>
              <a:rPr lang="en-US" sz="1400" b="1" dirty="0">
                <a:latin typeface="+mj-lt"/>
                <a:cs typeface="Arial"/>
              </a:rPr>
              <a:t> </a:t>
            </a:r>
            <a:r>
              <a:rPr lang="en-US" sz="1400" b="1" dirty="0" err="1">
                <a:latin typeface="+mj-lt"/>
                <a:cs typeface="Arial"/>
              </a:rPr>
              <a:t>phát</a:t>
            </a:r>
            <a:r>
              <a:rPr lang="en-US" sz="1400" b="1" dirty="0">
                <a:latin typeface="+mj-lt"/>
                <a:cs typeface="Arial"/>
              </a:rPr>
              <a:t> </a:t>
            </a:r>
            <a:r>
              <a:rPr lang="en-US" sz="1400" b="1" dirty="0" err="1">
                <a:latin typeface="+mj-lt"/>
                <a:cs typeface="Arial"/>
              </a:rPr>
              <a:t>sinh</a:t>
            </a:r>
            <a:r>
              <a:rPr lang="en-US" sz="1400" b="1" dirty="0">
                <a:latin typeface="+mj-lt"/>
                <a:cs typeface="Arial"/>
              </a:rPr>
              <a:t> </a:t>
            </a:r>
            <a:r>
              <a:rPr lang="en-US" sz="1400" b="1" dirty="0" err="1">
                <a:latin typeface="+mj-lt"/>
                <a:cs typeface="Arial"/>
              </a:rPr>
              <a:t>luồng</a:t>
            </a:r>
            <a:r>
              <a:rPr lang="en-US" sz="1400" b="1" dirty="0">
                <a:latin typeface="+mj-lt"/>
                <a:cs typeface="Arial"/>
              </a:rPr>
              <a:t> </a:t>
            </a:r>
            <a:r>
              <a:rPr lang="en-US" sz="1400" b="1" dirty="0" err="1">
                <a:latin typeface="+mj-lt"/>
                <a:cs typeface="Arial"/>
              </a:rPr>
              <a:t>tích</a:t>
            </a:r>
            <a:r>
              <a:rPr lang="en-US" sz="1400" b="1" dirty="0">
                <a:latin typeface="+mj-lt"/>
                <a:cs typeface="Arial"/>
              </a:rPr>
              <a:t> </a:t>
            </a:r>
            <a:r>
              <a:rPr lang="en-US" sz="1400" b="1" dirty="0" err="1">
                <a:latin typeface="+mj-lt"/>
                <a:cs typeface="Arial"/>
              </a:rPr>
              <a:t>hợp</a:t>
            </a:r>
            <a:r>
              <a:rPr lang="en-US" sz="1400" b="1" dirty="0">
                <a:latin typeface="+mj-lt"/>
                <a:cs typeface="Arial"/>
              </a:rPr>
              <a:t> </a:t>
            </a:r>
            <a:r>
              <a:rPr lang="en-US" sz="1400" b="1" dirty="0" err="1">
                <a:latin typeface="+mj-lt"/>
                <a:cs typeface="Arial"/>
              </a:rPr>
              <a:t>mới</a:t>
            </a:r>
            <a:r>
              <a:rPr lang="en-US" sz="1400" b="1" dirty="0">
                <a:latin typeface="+mj-lt"/>
                <a:cs typeface="Arial"/>
              </a:rPr>
              <a:t>, </a:t>
            </a:r>
            <a:r>
              <a:rPr lang="en-US" sz="1400" b="1" dirty="0" err="1">
                <a:latin typeface="+mj-lt"/>
                <a:cs typeface="Arial"/>
              </a:rPr>
              <a:t>các</a:t>
            </a:r>
            <a:r>
              <a:rPr lang="en-US" sz="1400" b="1" dirty="0">
                <a:latin typeface="+mj-lt"/>
                <a:cs typeface="Arial"/>
              </a:rPr>
              <a:t> </a:t>
            </a:r>
            <a:r>
              <a:rPr lang="en-US" sz="1400" b="1" dirty="0" err="1">
                <a:latin typeface="+mj-lt"/>
                <a:cs typeface="Arial"/>
              </a:rPr>
              <a:t>kết</a:t>
            </a:r>
            <a:r>
              <a:rPr lang="en-US" sz="1400" b="1" dirty="0">
                <a:latin typeface="+mj-lt"/>
                <a:cs typeface="Arial"/>
              </a:rPr>
              <a:t> </a:t>
            </a:r>
            <a:r>
              <a:rPr lang="en-US" sz="1400" b="1" dirty="0" err="1">
                <a:latin typeface="+mj-lt"/>
                <a:cs typeface="Arial"/>
              </a:rPr>
              <a:t>nối</a:t>
            </a:r>
            <a:r>
              <a:rPr lang="en-US" sz="1400" b="1" dirty="0">
                <a:latin typeface="+mj-lt"/>
                <a:cs typeface="Arial"/>
              </a:rPr>
              <a:t> </a:t>
            </a:r>
            <a:r>
              <a:rPr lang="en-US" sz="1400" b="1" dirty="0" err="1">
                <a:latin typeface="+mj-lt"/>
                <a:cs typeface="Arial"/>
              </a:rPr>
              <a:t>sẵn</a:t>
            </a:r>
            <a:r>
              <a:rPr lang="en-US" sz="1400" b="1" dirty="0">
                <a:latin typeface="+mj-lt"/>
                <a:cs typeface="Arial"/>
              </a:rPr>
              <a:t> </a:t>
            </a:r>
            <a:r>
              <a:rPr lang="en-US" sz="1400" b="1" dirty="0" err="1">
                <a:latin typeface="+mj-lt"/>
                <a:cs typeface="Arial"/>
              </a:rPr>
              <a:t>có</a:t>
            </a:r>
            <a:r>
              <a:rPr lang="en-US" sz="1400" b="1" dirty="0">
                <a:latin typeface="+mj-lt"/>
                <a:cs typeface="Arial"/>
              </a:rPr>
              <a:t> </a:t>
            </a:r>
            <a:r>
              <a:rPr lang="en-US" sz="1400" b="1" dirty="0" err="1">
                <a:latin typeface="+mj-lt"/>
                <a:cs typeface="Arial"/>
              </a:rPr>
              <a:t>gồm</a:t>
            </a:r>
            <a:r>
              <a:rPr lang="en-US" sz="1400" b="1" dirty="0">
                <a:latin typeface="+mj-lt"/>
                <a:cs typeface="Arial"/>
              </a:rPr>
              <a:t>:</a:t>
            </a:r>
          </a:p>
          <a:p>
            <a:pPr marL="742950" lvl="1" indent="-285750" algn="just">
              <a:spcAft>
                <a:spcPts val="600"/>
              </a:spcAft>
              <a:buFont typeface="Wingdings" panose="05000000000000000000" pitchFamily="2" charset="2"/>
              <a:buChar char="§"/>
            </a:pPr>
            <a:r>
              <a:rPr lang="en-US" sz="1400" dirty="0">
                <a:latin typeface="+mj-lt"/>
                <a:cs typeface="Arial"/>
              </a:rPr>
              <a:t>AZ DB -&gt; </a:t>
            </a:r>
            <a:r>
              <a:rPr lang="en-US" sz="1400" dirty="0" err="1">
                <a:latin typeface="+mj-lt"/>
                <a:cs typeface="Arial"/>
              </a:rPr>
              <a:t>BULanding</a:t>
            </a:r>
            <a:r>
              <a:rPr lang="en-US" sz="1400" dirty="0">
                <a:latin typeface="+mj-lt"/>
                <a:cs typeface="Arial"/>
              </a:rPr>
              <a:t>: data connection, </a:t>
            </a:r>
            <a:r>
              <a:rPr lang="en-US" sz="1400" dirty="0" err="1">
                <a:latin typeface="+mj-lt"/>
                <a:cs typeface="Arial"/>
              </a:rPr>
              <a:t>tạo</a:t>
            </a:r>
            <a:r>
              <a:rPr lang="en-US" sz="1400" dirty="0">
                <a:latin typeface="+mj-lt"/>
                <a:cs typeface="Arial"/>
              </a:rPr>
              <a:t> </a:t>
            </a:r>
            <a:r>
              <a:rPr lang="en-US" sz="1400" dirty="0" err="1">
                <a:latin typeface="+mj-lt"/>
                <a:cs typeface="Arial"/>
              </a:rPr>
              <a:t>Dblink</a:t>
            </a:r>
            <a:r>
              <a:rPr lang="en-US" sz="1400" dirty="0">
                <a:latin typeface="+mj-lt"/>
                <a:cs typeface="Arial"/>
              </a:rPr>
              <a:t> </a:t>
            </a:r>
            <a:r>
              <a:rPr lang="en-US" sz="1400" dirty="0" err="1">
                <a:latin typeface="+mj-lt"/>
                <a:cs typeface="Arial"/>
              </a:rPr>
              <a:t>trên</a:t>
            </a:r>
            <a:r>
              <a:rPr lang="en-US" sz="1400" dirty="0">
                <a:latin typeface="+mj-lt"/>
                <a:cs typeface="Arial"/>
              </a:rPr>
              <a:t> AZ DB </a:t>
            </a:r>
            <a:r>
              <a:rPr lang="en-US" sz="1400" dirty="0" err="1">
                <a:latin typeface="+mj-lt"/>
                <a:cs typeface="Arial"/>
              </a:rPr>
              <a:t>trỏ</a:t>
            </a:r>
            <a:r>
              <a:rPr lang="en-US" sz="1400" dirty="0">
                <a:latin typeface="+mj-lt"/>
                <a:cs typeface="Arial"/>
              </a:rPr>
              <a:t> </a:t>
            </a:r>
            <a:r>
              <a:rPr lang="en-US" sz="1400" dirty="0" err="1">
                <a:latin typeface="+mj-lt"/>
                <a:cs typeface="Arial"/>
              </a:rPr>
              <a:t>tới</a:t>
            </a:r>
            <a:r>
              <a:rPr lang="en-US" sz="1400" dirty="0">
                <a:latin typeface="+mj-lt"/>
                <a:cs typeface="Arial"/>
              </a:rPr>
              <a:t> </a:t>
            </a:r>
            <a:r>
              <a:rPr lang="en-US" sz="1400" dirty="0" err="1">
                <a:latin typeface="+mj-lt"/>
                <a:cs typeface="Arial"/>
              </a:rPr>
              <a:t>BULanding</a:t>
            </a:r>
            <a:r>
              <a:rPr lang="en-US" sz="1400" dirty="0">
                <a:latin typeface="+mj-lt"/>
                <a:cs typeface="Arial"/>
              </a:rPr>
              <a:t>.</a:t>
            </a:r>
            <a:endParaRPr lang="en-US" sz="1400" dirty="0">
              <a:latin typeface="+mj-lt"/>
              <a:ea typeface="Calibri Light"/>
              <a:cs typeface="Arial"/>
            </a:endParaRPr>
          </a:p>
          <a:p>
            <a:pPr marL="742950" lvl="1" indent="-285750" algn="just">
              <a:spcAft>
                <a:spcPts val="600"/>
              </a:spcAft>
              <a:buFont typeface="Wingdings" panose="05000000000000000000" pitchFamily="2" charset="2"/>
              <a:buChar char="§"/>
            </a:pPr>
            <a:r>
              <a:rPr lang="en-US" sz="1400" dirty="0">
                <a:latin typeface="+mj-lt"/>
                <a:cs typeface="Arial"/>
              </a:rPr>
              <a:t>DS Hub -&gt; DSO Platform: </a:t>
            </a:r>
            <a:r>
              <a:rPr lang="en-US" sz="1400" dirty="0" err="1">
                <a:latin typeface="+mj-lt"/>
                <a:cs typeface="Arial"/>
              </a:rPr>
              <a:t>kết</a:t>
            </a:r>
            <a:r>
              <a:rPr lang="en-US" sz="1400" dirty="0">
                <a:latin typeface="+mj-lt"/>
                <a:cs typeface="Arial"/>
              </a:rPr>
              <a:t> </a:t>
            </a:r>
            <a:r>
              <a:rPr lang="en-US" sz="1400" dirty="0" err="1">
                <a:latin typeface="+mj-lt"/>
                <a:cs typeface="Arial"/>
              </a:rPr>
              <a:t>nối</a:t>
            </a:r>
            <a:r>
              <a:rPr lang="en-US" sz="1400" dirty="0">
                <a:latin typeface="+mj-lt"/>
                <a:cs typeface="Arial"/>
              </a:rPr>
              <a:t> https </a:t>
            </a:r>
            <a:r>
              <a:rPr lang="en-US" sz="1400" dirty="0" err="1">
                <a:latin typeface="+mj-lt"/>
                <a:cs typeface="Arial"/>
              </a:rPr>
              <a:t>tới</a:t>
            </a:r>
            <a:r>
              <a:rPr lang="en-US" sz="1400" dirty="0">
                <a:latin typeface="+mj-lt"/>
                <a:cs typeface="Arial"/>
              </a:rPr>
              <a:t> </a:t>
            </a:r>
            <a:r>
              <a:rPr lang="en-US" sz="1400" dirty="0" err="1">
                <a:latin typeface="+mj-lt"/>
                <a:cs typeface="Arial"/>
              </a:rPr>
              <a:t>Git</a:t>
            </a:r>
            <a:r>
              <a:rPr lang="en-US" sz="1400" dirty="0">
                <a:latin typeface="+mj-lt"/>
                <a:cs typeface="Arial"/>
              </a:rPr>
              <a:t> server </a:t>
            </a:r>
            <a:r>
              <a:rPr lang="en-US" sz="1400" dirty="0" err="1">
                <a:latin typeface="+mj-lt"/>
                <a:cs typeface="Arial"/>
              </a:rPr>
              <a:t>để</a:t>
            </a:r>
            <a:r>
              <a:rPr lang="en-US" sz="1400" dirty="0">
                <a:latin typeface="+mj-lt"/>
                <a:cs typeface="Arial"/>
              </a:rPr>
              <a:t> </a:t>
            </a:r>
            <a:r>
              <a:rPr lang="en-US" sz="1400" dirty="0" err="1">
                <a:latin typeface="+mj-lt"/>
                <a:cs typeface="Arial"/>
              </a:rPr>
              <a:t>lưu</a:t>
            </a:r>
            <a:r>
              <a:rPr lang="en-US" sz="1400" dirty="0">
                <a:latin typeface="+mj-lt"/>
                <a:cs typeface="Arial"/>
              </a:rPr>
              <a:t> </a:t>
            </a:r>
            <a:r>
              <a:rPr lang="en-US" sz="1400" dirty="0" err="1">
                <a:latin typeface="+mj-lt"/>
                <a:cs typeface="Arial"/>
              </a:rPr>
              <a:t>trữ</a:t>
            </a:r>
            <a:r>
              <a:rPr lang="en-US" sz="1400" dirty="0">
                <a:latin typeface="+mj-lt"/>
                <a:cs typeface="Arial"/>
              </a:rPr>
              <a:t> </a:t>
            </a:r>
            <a:r>
              <a:rPr lang="en-US" sz="1400" dirty="0" err="1">
                <a:latin typeface="+mj-lt"/>
                <a:cs typeface="Arial"/>
              </a:rPr>
              <a:t>và</a:t>
            </a:r>
            <a:r>
              <a:rPr lang="en-US" sz="1400" dirty="0">
                <a:latin typeface="+mj-lt"/>
                <a:cs typeface="Arial"/>
              </a:rPr>
              <a:t> </a:t>
            </a:r>
            <a:r>
              <a:rPr lang="en-US" sz="1400" dirty="0" err="1">
                <a:latin typeface="+mj-lt"/>
                <a:cs typeface="Arial"/>
              </a:rPr>
              <a:t>quản</a:t>
            </a:r>
            <a:r>
              <a:rPr lang="en-US" sz="1400" dirty="0">
                <a:latin typeface="+mj-lt"/>
                <a:cs typeface="Arial"/>
              </a:rPr>
              <a:t> </a:t>
            </a:r>
            <a:r>
              <a:rPr lang="en-US" sz="1400" dirty="0" err="1">
                <a:latin typeface="+mj-lt"/>
                <a:cs typeface="Arial"/>
              </a:rPr>
              <a:t>lý</a:t>
            </a:r>
            <a:r>
              <a:rPr lang="en-US" sz="1400" dirty="0">
                <a:latin typeface="+mj-lt"/>
                <a:cs typeface="Arial"/>
              </a:rPr>
              <a:t> </a:t>
            </a:r>
            <a:r>
              <a:rPr lang="en-US" sz="1400" dirty="0" err="1">
                <a:latin typeface="+mj-lt"/>
                <a:cs typeface="Arial"/>
              </a:rPr>
              <a:t>phiên</a:t>
            </a:r>
            <a:r>
              <a:rPr lang="en-US" sz="1400" dirty="0">
                <a:latin typeface="+mj-lt"/>
                <a:cs typeface="Arial"/>
              </a:rPr>
              <a:t> </a:t>
            </a:r>
            <a:r>
              <a:rPr lang="en-US" sz="1400" dirty="0" err="1">
                <a:latin typeface="+mj-lt"/>
                <a:cs typeface="Arial"/>
              </a:rPr>
              <a:t>bản</a:t>
            </a:r>
            <a:r>
              <a:rPr lang="en-US" sz="1400" dirty="0">
                <a:latin typeface="+mj-lt"/>
                <a:cs typeface="Arial"/>
              </a:rPr>
              <a:t> </a:t>
            </a:r>
            <a:r>
              <a:rPr lang="en-US" sz="1400" dirty="0" err="1">
                <a:latin typeface="+mj-lt"/>
                <a:cs typeface="Arial"/>
              </a:rPr>
              <a:t>mã</a:t>
            </a:r>
            <a:r>
              <a:rPr lang="en-US" sz="1400" dirty="0">
                <a:latin typeface="+mj-lt"/>
                <a:cs typeface="Arial"/>
              </a:rPr>
              <a:t> </a:t>
            </a:r>
            <a:r>
              <a:rPr lang="en-US" sz="1400" dirty="0" err="1">
                <a:latin typeface="+mj-lt"/>
                <a:cs typeface="Arial"/>
              </a:rPr>
              <a:t>nguồn</a:t>
            </a:r>
            <a:r>
              <a:rPr lang="en-US" sz="1400" dirty="0">
                <a:latin typeface="+mj-lt"/>
                <a:cs typeface="Arial"/>
              </a:rPr>
              <a:t>.</a:t>
            </a:r>
            <a:endParaRPr lang="en-US" sz="1400" dirty="0">
              <a:latin typeface="+mj-lt"/>
              <a:ea typeface="Calibri Light"/>
              <a:cs typeface="Arial"/>
            </a:endParaRPr>
          </a:p>
          <a:p>
            <a:pPr marL="742950" lvl="1" indent="-285750" algn="just">
              <a:spcAft>
                <a:spcPts val="600"/>
              </a:spcAft>
              <a:buFont typeface="Wingdings" panose="05000000000000000000" pitchFamily="2" charset="2"/>
              <a:buChar char="§"/>
            </a:pPr>
            <a:r>
              <a:rPr lang="en-US" sz="1400" dirty="0">
                <a:latin typeface="+mj-lt"/>
                <a:cs typeface="Arial"/>
              </a:rPr>
              <a:t>DS Hub -&gt; AZ DB: </a:t>
            </a:r>
            <a:r>
              <a:rPr lang="en-US" sz="1400" dirty="0" err="1">
                <a:latin typeface="+mj-lt"/>
                <a:cs typeface="Arial"/>
              </a:rPr>
              <a:t>kết</a:t>
            </a:r>
            <a:r>
              <a:rPr lang="en-US" sz="1400" dirty="0">
                <a:latin typeface="+mj-lt"/>
                <a:cs typeface="Arial"/>
              </a:rPr>
              <a:t> </a:t>
            </a:r>
            <a:r>
              <a:rPr lang="en-US" sz="1400" dirty="0" err="1">
                <a:latin typeface="+mj-lt"/>
                <a:cs typeface="Arial"/>
              </a:rPr>
              <a:t>nối</a:t>
            </a:r>
            <a:r>
              <a:rPr lang="en-US" sz="1400" dirty="0">
                <a:latin typeface="+mj-lt"/>
                <a:cs typeface="Arial"/>
              </a:rPr>
              <a:t> ODBC </a:t>
            </a:r>
            <a:r>
              <a:rPr lang="en-US" sz="1400" dirty="0" err="1">
                <a:latin typeface="+mj-lt"/>
                <a:cs typeface="Arial"/>
              </a:rPr>
              <a:t>tới</a:t>
            </a:r>
            <a:r>
              <a:rPr lang="en-US" sz="1400" dirty="0">
                <a:latin typeface="+mj-lt"/>
                <a:cs typeface="Arial"/>
              </a:rPr>
              <a:t> AZ: </a:t>
            </a:r>
            <a:r>
              <a:rPr lang="en-US" sz="1400" dirty="0" err="1">
                <a:latin typeface="+mj-lt"/>
                <a:cs typeface="Arial"/>
              </a:rPr>
              <a:t>cho</a:t>
            </a:r>
            <a:r>
              <a:rPr lang="en-US" sz="1400" dirty="0">
                <a:latin typeface="+mj-lt"/>
                <a:cs typeface="Arial"/>
              </a:rPr>
              <a:t> </a:t>
            </a:r>
            <a:r>
              <a:rPr lang="en-US" sz="1400" dirty="0" err="1">
                <a:latin typeface="+mj-lt"/>
                <a:cs typeface="Arial"/>
              </a:rPr>
              <a:t>phép</a:t>
            </a:r>
            <a:r>
              <a:rPr lang="en-US" sz="1400" dirty="0">
                <a:latin typeface="+mj-lt"/>
                <a:cs typeface="Arial"/>
              </a:rPr>
              <a:t> </a:t>
            </a:r>
            <a:r>
              <a:rPr lang="en-US" sz="1400" dirty="0" err="1">
                <a:latin typeface="+mj-lt"/>
                <a:cs typeface="Arial"/>
              </a:rPr>
              <a:t>các</a:t>
            </a:r>
            <a:r>
              <a:rPr lang="en-US" sz="1400" dirty="0">
                <a:latin typeface="+mj-lt"/>
                <a:cs typeface="Arial"/>
              </a:rPr>
              <a:t> </a:t>
            </a:r>
            <a:r>
              <a:rPr lang="en-US" sz="1400" dirty="0" err="1">
                <a:latin typeface="+mj-lt"/>
                <a:cs typeface="Arial"/>
              </a:rPr>
              <a:t>thành</a:t>
            </a:r>
            <a:r>
              <a:rPr lang="en-US" sz="1400" dirty="0">
                <a:latin typeface="+mj-lt"/>
                <a:cs typeface="Arial"/>
              </a:rPr>
              <a:t> </a:t>
            </a:r>
            <a:r>
              <a:rPr lang="en-US" sz="1400" dirty="0" err="1">
                <a:latin typeface="+mj-lt"/>
                <a:cs typeface="Arial"/>
              </a:rPr>
              <a:t>phần</a:t>
            </a:r>
            <a:r>
              <a:rPr lang="en-US" sz="1400" dirty="0">
                <a:latin typeface="+mj-lt"/>
                <a:cs typeface="Arial"/>
              </a:rPr>
              <a:t> DS Hub </a:t>
            </a:r>
            <a:r>
              <a:rPr lang="en-US" sz="1400" dirty="0" err="1">
                <a:latin typeface="+mj-lt"/>
                <a:cs typeface="Arial"/>
              </a:rPr>
              <a:t>đọc</a:t>
            </a:r>
            <a:r>
              <a:rPr lang="en-US" sz="1400" dirty="0">
                <a:latin typeface="+mj-lt"/>
                <a:cs typeface="Arial"/>
              </a:rPr>
              <a:t> </a:t>
            </a:r>
            <a:r>
              <a:rPr lang="en-US" sz="1400" dirty="0" err="1">
                <a:latin typeface="+mj-lt"/>
                <a:cs typeface="Arial"/>
              </a:rPr>
              <a:t>ghi</a:t>
            </a:r>
            <a:r>
              <a:rPr lang="en-US" sz="1400" dirty="0">
                <a:latin typeface="+mj-lt"/>
                <a:cs typeface="Arial"/>
              </a:rPr>
              <a:t> </a:t>
            </a:r>
            <a:r>
              <a:rPr lang="en-US" sz="1400" dirty="0" err="1">
                <a:latin typeface="+mj-lt"/>
                <a:cs typeface="Arial"/>
              </a:rPr>
              <a:t>dữ</a:t>
            </a:r>
            <a:r>
              <a:rPr lang="en-US" sz="1400" dirty="0">
                <a:latin typeface="+mj-lt"/>
                <a:cs typeface="Arial"/>
              </a:rPr>
              <a:t> </a:t>
            </a:r>
            <a:r>
              <a:rPr lang="en-US" sz="1400" dirty="0" err="1">
                <a:latin typeface="+mj-lt"/>
                <a:cs typeface="Arial"/>
              </a:rPr>
              <a:t>liệu</a:t>
            </a:r>
            <a:r>
              <a:rPr lang="en-US" sz="1400" dirty="0">
                <a:latin typeface="+mj-lt"/>
                <a:cs typeface="Arial"/>
              </a:rPr>
              <a:t> </a:t>
            </a:r>
            <a:r>
              <a:rPr lang="en-US" sz="1400" dirty="0" err="1">
                <a:latin typeface="+mj-lt"/>
                <a:cs typeface="Arial"/>
              </a:rPr>
              <a:t>tại</a:t>
            </a:r>
            <a:r>
              <a:rPr lang="en-US" sz="1400" dirty="0">
                <a:latin typeface="+mj-lt"/>
                <a:cs typeface="Arial"/>
              </a:rPr>
              <a:t> AZ </a:t>
            </a:r>
            <a:r>
              <a:rPr lang="en-US" sz="1400" dirty="0" err="1">
                <a:latin typeface="+mj-lt"/>
                <a:cs typeface="Arial"/>
              </a:rPr>
              <a:t>để</a:t>
            </a:r>
            <a:r>
              <a:rPr lang="en-US" sz="1400" dirty="0">
                <a:latin typeface="+mj-lt"/>
                <a:cs typeface="Arial"/>
              </a:rPr>
              <a:t> </a:t>
            </a:r>
            <a:r>
              <a:rPr lang="en-US" sz="1400" dirty="0" err="1">
                <a:latin typeface="+mj-lt"/>
                <a:cs typeface="Arial"/>
              </a:rPr>
              <a:t>lấy</a:t>
            </a:r>
            <a:r>
              <a:rPr lang="en-US" sz="1400" dirty="0">
                <a:latin typeface="+mj-lt"/>
                <a:cs typeface="Arial"/>
              </a:rPr>
              <a:t> </a:t>
            </a:r>
            <a:r>
              <a:rPr lang="en-US" sz="1400" dirty="0" err="1">
                <a:latin typeface="+mj-lt"/>
                <a:cs typeface="Arial"/>
              </a:rPr>
              <a:t>dữ</a:t>
            </a:r>
            <a:r>
              <a:rPr lang="en-US" sz="1400" dirty="0">
                <a:latin typeface="+mj-lt"/>
                <a:cs typeface="Arial"/>
              </a:rPr>
              <a:t> </a:t>
            </a:r>
            <a:r>
              <a:rPr lang="en-US" sz="1400" dirty="0" err="1">
                <a:latin typeface="+mj-lt"/>
                <a:cs typeface="Arial"/>
              </a:rPr>
              <a:t>liệu</a:t>
            </a:r>
            <a:r>
              <a:rPr lang="en-US" sz="1400" dirty="0">
                <a:latin typeface="+mj-lt"/>
                <a:cs typeface="Arial"/>
              </a:rPr>
              <a:t> </a:t>
            </a:r>
            <a:r>
              <a:rPr lang="en-US" sz="1400" dirty="0" err="1">
                <a:latin typeface="+mj-lt"/>
                <a:cs typeface="Arial"/>
              </a:rPr>
              <a:t>nguồn</a:t>
            </a:r>
            <a:r>
              <a:rPr lang="en-US" sz="1400" dirty="0">
                <a:latin typeface="+mj-lt"/>
                <a:cs typeface="Arial"/>
              </a:rPr>
              <a:t> </a:t>
            </a:r>
            <a:r>
              <a:rPr lang="en-US" sz="1400" dirty="0" err="1">
                <a:latin typeface="+mj-lt"/>
                <a:cs typeface="Arial"/>
              </a:rPr>
              <a:t>và</a:t>
            </a:r>
            <a:r>
              <a:rPr lang="en-US" sz="1400" dirty="0">
                <a:latin typeface="+mj-lt"/>
                <a:cs typeface="Arial"/>
              </a:rPr>
              <a:t> </a:t>
            </a:r>
            <a:r>
              <a:rPr lang="en-US" sz="1400" dirty="0" err="1">
                <a:latin typeface="+mj-lt"/>
                <a:cs typeface="Arial"/>
              </a:rPr>
              <a:t>lưu</a:t>
            </a:r>
            <a:r>
              <a:rPr lang="en-US" sz="1400" dirty="0">
                <a:latin typeface="+mj-lt"/>
                <a:cs typeface="Arial"/>
              </a:rPr>
              <a:t> </a:t>
            </a:r>
            <a:r>
              <a:rPr lang="en-US" sz="1400" dirty="0" err="1">
                <a:latin typeface="+mj-lt"/>
                <a:cs typeface="Arial"/>
              </a:rPr>
              <a:t>kết</a:t>
            </a:r>
            <a:r>
              <a:rPr lang="en-US" sz="1400" dirty="0">
                <a:latin typeface="+mj-lt"/>
                <a:cs typeface="Arial"/>
              </a:rPr>
              <a:t> </a:t>
            </a:r>
            <a:r>
              <a:rPr lang="en-US" sz="1400" dirty="0" err="1">
                <a:latin typeface="+mj-lt"/>
                <a:cs typeface="Arial"/>
              </a:rPr>
              <a:t>quả</a:t>
            </a:r>
            <a:r>
              <a:rPr lang="en-US" sz="1400" dirty="0">
                <a:latin typeface="+mj-lt"/>
                <a:cs typeface="Arial"/>
              </a:rPr>
              <a:t> </a:t>
            </a:r>
            <a:r>
              <a:rPr lang="en-US" sz="1400" dirty="0" err="1">
                <a:latin typeface="+mj-lt"/>
                <a:cs typeface="Arial"/>
              </a:rPr>
              <a:t>phân</a:t>
            </a:r>
            <a:r>
              <a:rPr lang="en-US" sz="1400" dirty="0">
                <a:latin typeface="+mj-lt"/>
                <a:cs typeface="Arial"/>
              </a:rPr>
              <a:t> </a:t>
            </a:r>
            <a:r>
              <a:rPr lang="en-US" sz="1400" dirty="0" err="1">
                <a:latin typeface="+mj-lt"/>
                <a:cs typeface="Arial"/>
              </a:rPr>
              <a:t>tích</a:t>
            </a:r>
            <a:r>
              <a:rPr lang="en-US" sz="1400" dirty="0">
                <a:latin typeface="+mj-lt"/>
                <a:cs typeface="Arial"/>
              </a:rPr>
              <a:t> </a:t>
            </a:r>
            <a:r>
              <a:rPr lang="en-US" sz="1400" dirty="0" err="1">
                <a:latin typeface="+mj-lt"/>
                <a:cs typeface="Arial"/>
              </a:rPr>
              <a:t>bằng</a:t>
            </a:r>
            <a:r>
              <a:rPr lang="en-US" sz="1400" dirty="0">
                <a:latin typeface="+mj-lt"/>
                <a:cs typeface="Arial"/>
              </a:rPr>
              <a:t> ML </a:t>
            </a:r>
            <a:r>
              <a:rPr lang="en-US" sz="1400" dirty="0" err="1">
                <a:latin typeface="+mj-lt"/>
                <a:cs typeface="Arial"/>
              </a:rPr>
              <a:t>vào</a:t>
            </a:r>
            <a:r>
              <a:rPr lang="en-US" sz="1400" dirty="0">
                <a:latin typeface="+mj-lt"/>
                <a:cs typeface="Arial"/>
              </a:rPr>
              <a:t> </a:t>
            </a:r>
            <a:r>
              <a:rPr lang="en-US" sz="1400" dirty="0" err="1">
                <a:latin typeface="+mj-lt"/>
                <a:cs typeface="Arial"/>
              </a:rPr>
              <a:t>bảng</a:t>
            </a:r>
            <a:r>
              <a:rPr lang="en-US" sz="1400" dirty="0">
                <a:latin typeface="+mj-lt"/>
                <a:cs typeface="Arial"/>
              </a:rPr>
              <a:t> </a:t>
            </a:r>
            <a:r>
              <a:rPr lang="en-US" sz="1400" dirty="0" err="1">
                <a:latin typeface="+mj-lt"/>
                <a:cs typeface="Arial"/>
              </a:rPr>
              <a:t>đích</a:t>
            </a:r>
            <a:r>
              <a:rPr lang="en-US" sz="1400" dirty="0">
                <a:latin typeface="+mj-lt"/>
                <a:cs typeface="Arial"/>
              </a:rPr>
              <a:t>.</a:t>
            </a:r>
            <a:endParaRPr lang="en-US" sz="1400" dirty="0">
              <a:latin typeface="+mj-lt"/>
              <a:ea typeface="Calibri Light"/>
              <a:cs typeface="Arial"/>
            </a:endParaRPr>
          </a:p>
          <a:p>
            <a:pPr marL="742950" lvl="1" indent="-285750" algn="just">
              <a:spcAft>
                <a:spcPts val="600"/>
              </a:spcAft>
              <a:buFont typeface="Wingdings" panose="05000000000000000000" pitchFamily="2" charset="2"/>
              <a:buChar char="§"/>
            </a:pPr>
            <a:endParaRPr lang="en-US" sz="1400" dirty="0">
              <a:latin typeface="+mj-lt"/>
              <a:cs typeface="Arial" panose="020B0604020202020204" pitchFamily="34" charset="0"/>
            </a:endParaRPr>
          </a:p>
        </p:txBody>
      </p:sp>
      <p:pic>
        <p:nvPicPr>
          <p:cNvPr id="7" name="Picture 6" descr="C:\Users\vietda2\AppData\Local\Microsoft\Windows\INetCache\Content.MSO\70CD4B14.tmp">
            <a:extLst>
              <a:ext uri="{FF2B5EF4-FFF2-40B4-BE49-F238E27FC236}">
                <a16:creationId xmlns:a16="http://schemas.microsoft.com/office/drawing/2014/main" id="{8AD8C3E7-22AD-4D80-9BDF-7CCA0D28299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149" y="1864178"/>
            <a:ext cx="5900420" cy="3282950"/>
          </a:xfrm>
          <a:prstGeom prst="rect">
            <a:avLst/>
          </a:prstGeom>
          <a:noFill/>
          <a:ln>
            <a:noFill/>
          </a:ln>
        </p:spPr>
      </p:pic>
    </p:spTree>
    <p:extLst>
      <p:ext uri="{BB962C8B-B14F-4D97-AF65-F5344CB8AC3E}">
        <p14:creationId xmlns:p14="http://schemas.microsoft.com/office/powerpoint/2010/main" val="3404888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D06DD-26B0-11DA-368E-FDC15174EBDD}"/>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3C768CB4-7F2F-B1A6-8077-E92C8B2FBBBE}"/>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dirty="0">
                <a:latin typeface="Times New Roman"/>
                <a:cs typeface="Times New Roman"/>
              </a:rPr>
              <a:t>Sequence </a:t>
            </a:r>
            <a:r>
              <a:rPr lang="en-AU" dirty="0" err="1">
                <a:latin typeface="Times New Roman"/>
                <a:cs typeface="Times New Roman"/>
              </a:rPr>
              <a:t>digram</a:t>
            </a:r>
            <a:r>
              <a:rPr lang="en-AU" dirty="0">
                <a:latin typeface="Times New Roman"/>
                <a:cs typeface="Times New Roman"/>
              </a:rPr>
              <a:t> – </a:t>
            </a:r>
            <a:r>
              <a:rPr lang="en-AU" dirty="0" err="1">
                <a:latin typeface="Times New Roman"/>
                <a:cs typeface="Times New Roman"/>
              </a:rPr>
              <a:t>luồng</a:t>
            </a:r>
            <a:r>
              <a:rPr lang="en-AU" dirty="0">
                <a:latin typeface="Times New Roman"/>
                <a:cs typeface="Times New Roman"/>
              </a:rPr>
              <a:t> upload files</a:t>
            </a:r>
            <a:endParaRPr lang="en-AU" sz="3200" dirty="0">
              <a:solidFill>
                <a:schemeClr val="accent5"/>
              </a:solidFill>
              <a:latin typeface="Times New Roman"/>
              <a:cs typeface="Times New Roman"/>
            </a:endParaRPr>
          </a:p>
        </p:txBody>
      </p:sp>
      <p:sp>
        <p:nvSpPr>
          <p:cNvPr id="2" name="Rectangle 1">
            <a:extLst>
              <a:ext uri="{FF2B5EF4-FFF2-40B4-BE49-F238E27FC236}">
                <a16:creationId xmlns:a16="http://schemas.microsoft.com/office/drawing/2014/main" id="{51D115D5-A19F-CF2D-1AC4-78F1B9F8AC15}"/>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and white screen with white lines&#10;&#10;AI-generated content may be incorrect.">
            <a:extLst>
              <a:ext uri="{FF2B5EF4-FFF2-40B4-BE49-F238E27FC236}">
                <a16:creationId xmlns:a16="http://schemas.microsoft.com/office/drawing/2014/main" id="{7FC2E31D-7F51-B23A-E38C-B0648EB53DB5}"/>
              </a:ext>
            </a:extLst>
          </p:cNvPr>
          <p:cNvPicPr>
            <a:picLocks noChangeAspect="1"/>
          </p:cNvPicPr>
          <p:nvPr/>
        </p:nvPicPr>
        <p:blipFill>
          <a:blip r:embed="rId3"/>
          <a:stretch>
            <a:fillRect/>
          </a:stretch>
        </p:blipFill>
        <p:spPr>
          <a:xfrm>
            <a:off x="1023143" y="750956"/>
            <a:ext cx="9969019" cy="6084957"/>
          </a:xfrm>
          <a:prstGeom prst="rect">
            <a:avLst/>
          </a:prstGeom>
        </p:spPr>
      </p:pic>
    </p:spTree>
    <p:extLst>
      <p:ext uri="{BB962C8B-B14F-4D97-AF65-F5344CB8AC3E}">
        <p14:creationId xmlns:p14="http://schemas.microsoft.com/office/powerpoint/2010/main" val="367222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95038-B00F-8C4F-DA47-BD16763F61EE}"/>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85734DC0-CE30-CB91-1F90-DD736F1145B2}"/>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dirty="0">
                <a:latin typeface="Times New Roman"/>
                <a:cs typeface="Times New Roman"/>
              </a:rPr>
              <a:t>Sequence </a:t>
            </a:r>
            <a:r>
              <a:rPr lang="en-AU" dirty="0" err="1">
                <a:latin typeface="Times New Roman"/>
                <a:cs typeface="Times New Roman"/>
              </a:rPr>
              <a:t>digram</a:t>
            </a:r>
            <a:r>
              <a:rPr lang="en-AU" dirty="0">
                <a:latin typeface="Times New Roman"/>
                <a:cs typeface="Times New Roman"/>
              </a:rPr>
              <a:t> – </a:t>
            </a:r>
            <a:r>
              <a:rPr lang="en-AU" dirty="0" err="1">
                <a:latin typeface="Times New Roman"/>
                <a:cs typeface="Times New Roman"/>
              </a:rPr>
              <a:t>luồng</a:t>
            </a:r>
            <a:r>
              <a:rPr lang="en-AU" dirty="0">
                <a:latin typeface="Times New Roman"/>
                <a:cs typeface="Times New Roman"/>
              </a:rPr>
              <a:t> download files</a:t>
            </a:r>
          </a:p>
        </p:txBody>
      </p:sp>
      <p:sp>
        <p:nvSpPr>
          <p:cNvPr id="2" name="Rectangle 1">
            <a:extLst>
              <a:ext uri="{FF2B5EF4-FFF2-40B4-BE49-F238E27FC236}">
                <a16:creationId xmlns:a16="http://schemas.microsoft.com/office/drawing/2014/main" id="{36D5A468-FF3B-D54C-4F91-DDA7EBD28C56}"/>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and white screen with white lines&#10;&#10;AI-generated content may be incorrect.">
            <a:extLst>
              <a:ext uri="{FF2B5EF4-FFF2-40B4-BE49-F238E27FC236}">
                <a16:creationId xmlns:a16="http://schemas.microsoft.com/office/drawing/2014/main" id="{BB3635F8-8D13-D2A4-50C9-D99620C06C74}"/>
              </a:ext>
            </a:extLst>
          </p:cNvPr>
          <p:cNvPicPr>
            <a:picLocks noChangeAspect="1"/>
          </p:cNvPicPr>
          <p:nvPr/>
        </p:nvPicPr>
        <p:blipFill>
          <a:blip r:embed="rId3"/>
          <a:stretch>
            <a:fillRect/>
          </a:stretch>
        </p:blipFill>
        <p:spPr>
          <a:xfrm>
            <a:off x="1023143" y="750956"/>
            <a:ext cx="9969019" cy="6084957"/>
          </a:xfrm>
          <a:prstGeom prst="rect">
            <a:avLst/>
          </a:prstGeom>
        </p:spPr>
      </p:pic>
    </p:spTree>
    <p:extLst>
      <p:ext uri="{BB962C8B-B14F-4D97-AF65-F5344CB8AC3E}">
        <p14:creationId xmlns:p14="http://schemas.microsoft.com/office/powerpoint/2010/main" val="508593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D06DD-26B0-11DA-368E-FDC15174EBDD}"/>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3C768CB4-7F2F-B1A6-8077-E92C8B2FBBBE}"/>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dirty="0">
                <a:latin typeface="Times New Roman"/>
                <a:cs typeface="Times New Roman"/>
              </a:rPr>
              <a:t>Sequence diagram – </a:t>
            </a:r>
            <a:r>
              <a:rPr lang="en-AU" dirty="0" err="1">
                <a:latin typeface="Times New Roman"/>
                <a:cs typeface="Times New Roman"/>
              </a:rPr>
              <a:t>luồng</a:t>
            </a:r>
            <a:r>
              <a:rPr lang="en-AU" dirty="0">
                <a:latin typeface="Times New Roman"/>
                <a:cs typeface="Times New Roman"/>
              </a:rPr>
              <a:t> d</a:t>
            </a:r>
            <a:r>
              <a:rPr lang="en-US" dirty="0" err="1">
                <a:latin typeface="Times New Roman"/>
                <a:cs typeface="Times New Roman"/>
              </a:rPr>
              <a:t>ownload</a:t>
            </a:r>
            <a:r>
              <a:rPr lang="en-US" dirty="0">
                <a:latin typeface="Times New Roman"/>
                <a:cs typeface="Times New Roman"/>
              </a:rPr>
              <a:t> files</a:t>
            </a:r>
            <a:endParaRPr lang="en-AU" sz="3200" dirty="0">
              <a:solidFill>
                <a:schemeClr val="accent5"/>
              </a:solidFill>
              <a:latin typeface="Times New Roman"/>
              <a:cs typeface="Times New Roman"/>
            </a:endParaRPr>
          </a:p>
        </p:txBody>
      </p:sp>
      <p:sp>
        <p:nvSpPr>
          <p:cNvPr id="2" name="Rectangle 1">
            <a:extLst>
              <a:ext uri="{FF2B5EF4-FFF2-40B4-BE49-F238E27FC236}">
                <a16:creationId xmlns:a16="http://schemas.microsoft.com/office/drawing/2014/main" id="{51D115D5-A19F-CF2D-1AC4-78F1B9F8AC15}"/>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E79B962-A984-C31D-688E-6B3344B254E2}"/>
              </a:ext>
            </a:extLst>
          </p:cNvPr>
          <p:cNvPicPr>
            <a:picLocks noChangeAspect="1"/>
          </p:cNvPicPr>
          <p:nvPr/>
        </p:nvPicPr>
        <p:blipFill>
          <a:blip r:embed="rId3"/>
          <a:stretch>
            <a:fillRect/>
          </a:stretch>
        </p:blipFill>
        <p:spPr>
          <a:xfrm>
            <a:off x="627249" y="1047750"/>
            <a:ext cx="7318001" cy="5311588"/>
          </a:xfrm>
          <a:prstGeom prst="rect">
            <a:avLst/>
          </a:prstGeom>
        </p:spPr>
      </p:pic>
      <p:sp>
        <p:nvSpPr>
          <p:cNvPr id="5" name="Google Shape;812;p104">
            <a:extLst>
              <a:ext uri="{FF2B5EF4-FFF2-40B4-BE49-F238E27FC236}">
                <a16:creationId xmlns:a16="http://schemas.microsoft.com/office/drawing/2014/main" id="{183197C3-ABCD-85B0-4654-C27F098163F9}"/>
              </a:ext>
            </a:extLst>
          </p:cNvPr>
          <p:cNvSpPr txBox="1"/>
          <p:nvPr/>
        </p:nvSpPr>
        <p:spPr>
          <a:xfrm>
            <a:off x="7939557" y="1102892"/>
            <a:ext cx="4150967" cy="5754253"/>
          </a:xfrm>
          <a:prstGeom prst="rect">
            <a:avLst/>
          </a:prstGeom>
          <a:noFill/>
          <a:ln>
            <a:noFill/>
          </a:ln>
        </p:spPr>
        <p:txBody>
          <a:bodyPr spcFirstLastPara="1" wrap="square" lIns="91433" tIns="45700" rIns="91433" bIns="45700" anchor="t" anchorCtr="0">
            <a:noAutofit/>
          </a:bodyPr>
          <a:lstStyle/>
          <a:p>
            <a:pPr algn="just">
              <a:spcAft>
                <a:spcPts val="600"/>
              </a:spcAft>
            </a:pPr>
            <a:r>
              <a:rPr lang="en-US" sz="1400" b="1">
                <a:latin typeface="+mj-lt"/>
                <a:cs typeface="Arial"/>
              </a:rPr>
              <a:t>Airflow </a:t>
            </a:r>
            <a:r>
              <a:rPr lang="en-US" sz="1400" b="1" err="1">
                <a:latin typeface="+mj-lt"/>
                <a:cs typeface="Arial"/>
              </a:rPr>
              <a:t>quản</a:t>
            </a:r>
            <a:r>
              <a:rPr lang="en-US" sz="1400" b="1">
                <a:latin typeface="+mj-lt"/>
                <a:cs typeface="Arial"/>
              </a:rPr>
              <a:t> </a:t>
            </a:r>
            <a:r>
              <a:rPr lang="en-US" sz="1400" b="1" err="1">
                <a:latin typeface="+mj-lt"/>
                <a:cs typeface="Arial"/>
              </a:rPr>
              <a:t>lý</a:t>
            </a:r>
            <a:r>
              <a:rPr lang="en-US" sz="1400" b="1">
                <a:latin typeface="+mj-lt"/>
                <a:cs typeface="Arial"/>
              </a:rPr>
              <a:t> </a:t>
            </a:r>
            <a:r>
              <a:rPr lang="en-US" sz="1400" b="1" err="1">
                <a:latin typeface="+mj-lt"/>
                <a:cs typeface="Arial"/>
              </a:rPr>
              <a:t>và</a:t>
            </a:r>
            <a:r>
              <a:rPr lang="en-US" sz="1400" b="1">
                <a:latin typeface="+mj-lt"/>
                <a:cs typeface="Arial"/>
              </a:rPr>
              <a:t> </a:t>
            </a:r>
            <a:r>
              <a:rPr lang="en-US" sz="1400" b="1" err="1">
                <a:latin typeface="+mj-lt"/>
                <a:cs typeface="Arial"/>
              </a:rPr>
              <a:t>điều</a:t>
            </a:r>
            <a:r>
              <a:rPr lang="en-US" sz="1400" b="1">
                <a:latin typeface="+mj-lt"/>
                <a:cs typeface="Arial"/>
              </a:rPr>
              <a:t> </a:t>
            </a:r>
            <a:r>
              <a:rPr lang="en-US" sz="1400" b="1" err="1">
                <a:latin typeface="+mj-lt"/>
                <a:cs typeface="Arial"/>
              </a:rPr>
              <a:t>phối</a:t>
            </a:r>
            <a:r>
              <a:rPr lang="en-US" sz="1400" b="1">
                <a:latin typeface="+mj-lt"/>
                <a:cs typeface="Arial"/>
              </a:rPr>
              <a:t> </a:t>
            </a:r>
            <a:r>
              <a:rPr lang="en-US" sz="1400" b="1" err="1">
                <a:latin typeface="+mj-lt"/>
                <a:cs typeface="Arial"/>
              </a:rPr>
              <a:t>luồng</a:t>
            </a:r>
            <a:r>
              <a:rPr lang="en-US" sz="1400" b="1">
                <a:latin typeface="+mj-lt"/>
                <a:cs typeface="Arial"/>
              </a:rPr>
              <a:t> jobs:</a:t>
            </a:r>
          </a:p>
          <a:p>
            <a:pPr marL="742950" lvl="1" indent="-285750" algn="just">
              <a:spcAft>
                <a:spcPts val="600"/>
              </a:spcAft>
              <a:buFont typeface="Wingdings" panose="05000000000000000000" pitchFamily="2" charset="2"/>
              <a:buChar char="§"/>
            </a:pPr>
            <a:r>
              <a:rPr lang="en-US" sz="1400">
                <a:latin typeface="+mj-lt"/>
                <a:cs typeface="Arial"/>
              </a:rPr>
              <a:t>(1) (2) Feature ETL Jobs load </a:t>
            </a:r>
            <a:r>
              <a:rPr lang="en-US" sz="1400" err="1">
                <a:latin typeface="+mj-lt"/>
                <a:cs typeface="Arial"/>
              </a:rPr>
              <a:t>và</a:t>
            </a:r>
            <a:r>
              <a:rPr lang="en-US" sz="1400">
                <a:latin typeface="+mj-lt"/>
                <a:cs typeface="Arial"/>
              </a:rPr>
              <a:t> </a:t>
            </a:r>
            <a:r>
              <a:rPr lang="en-US" sz="1400" err="1">
                <a:latin typeface="+mj-lt"/>
                <a:cs typeface="Arial"/>
              </a:rPr>
              <a:t>xử</a:t>
            </a:r>
            <a:r>
              <a:rPr lang="en-US" sz="1400">
                <a:latin typeface="+mj-lt"/>
                <a:cs typeface="Arial"/>
              </a:rPr>
              <a:t> </a:t>
            </a:r>
            <a:r>
              <a:rPr lang="en-US" sz="1400" err="1">
                <a:latin typeface="+mj-lt"/>
                <a:cs typeface="Arial"/>
              </a:rPr>
              <a:t>lý</a:t>
            </a:r>
            <a:r>
              <a:rPr lang="en-US" sz="1400">
                <a:latin typeface="+mj-lt"/>
                <a:cs typeface="Arial"/>
              </a:rPr>
              <a:t> </a:t>
            </a:r>
            <a:r>
              <a:rPr lang="en-US" sz="1400" err="1">
                <a:latin typeface="+mj-lt"/>
                <a:cs typeface="Arial"/>
              </a:rPr>
              <a:t>dữ</a:t>
            </a:r>
            <a:r>
              <a:rPr lang="en-US" sz="1400">
                <a:latin typeface="+mj-lt"/>
                <a:cs typeface="Arial"/>
              </a:rPr>
              <a:t> </a:t>
            </a:r>
            <a:r>
              <a:rPr lang="en-US" sz="1400" err="1">
                <a:latin typeface="+mj-lt"/>
                <a:cs typeface="Arial"/>
              </a:rPr>
              <a:t>liệu</a:t>
            </a:r>
            <a:r>
              <a:rPr lang="en-US" sz="1400">
                <a:latin typeface="+mj-lt"/>
                <a:cs typeface="Arial"/>
              </a:rPr>
              <a:t> </a:t>
            </a:r>
            <a:r>
              <a:rPr lang="en-US" sz="1400" err="1">
                <a:latin typeface="+mj-lt"/>
                <a:cs typeface="Arial"/>
              </a:rPr>
              <a:t>từ</a:t>
            </a:r>
            <a:r>
              <a:rPr lang="en-US" sz="1400">
                <a:latin typeface="+mj-lt"/>
                <a:cs typeface="Arial"/>
              </a:rPr>
              <a:t> RB Mart </a:t>
            </a:r>
            <a:r>
              <a:rPr lang="en-US" sz="1400" err="1">
                <a:latin typeface="+mj-lt"/>
                <a:cs typeface="Arial"/>
              </a:rPr>
              <a:t>trên</a:t>
            </a:r>
            <a:r>
              <a:rPr lang="en-US" sz="1400">
                <a:latin typeface="+mj-lt"/>
                <a:cs typeface="Arial"/>
              </a:rPr>
              <a:t> AZ zone </a:t>
            </a:r>
            <a:r>
              <a:rPr lang="en-US" sz="1400" err="1">
                <a:latin typeface="+mj-lt"/>
                <a:cs typeface="Arial"/>
              </a:rPr>
              <a:t>và</a:t>
            </a:r>
            <a:r>
              <a:rPr lang="en-US" sz="1400">
                <a:latin typeface="+mj-lt"/>
                <a:cs typeface="Arial"/>
              </a:rPr>
              <a:t> </a:t>
            </a:r>
            <a:r>
              <a:rPr lang="en-US" sz="1400" err="1">
                <a:latin typeface="+mj-lt"/>
                <a:cs typeface="Arial"/>
              </a:rPr>
              <a:t>ghi</a:t>
            </a:r>
            <a:r>
              <a:rPr lang="en-US" sz="1400">
                <a:latin typeface="+mj-lt"/>
                <a:cs typeface="Arial"/>
              </a:rPr>
              <a:t> </a:t>
            </a:r>
            <a:r>
              <a:rPr lang="en-US" sz="1400" err="1">
                <a:latin typeface="+mj-lt"/>
                <a:cs typeface="Arial"/>
              </a:rPr>
              <a:t>xuống</a:t>
            </a:r>
            <a:r>
              <a:rPr lang="en-US" sz="1400">
                <a:latin typeface="+mj-lt"/>
                <a:cs typeface="Arial"/>
              </a:rPr>
              <a:t> </a:t>
            </a:r>
            <a:r>
              <a:rPr lang="en-US" sz="1400" err="1">
                <a:latin typeface="+mj-lt"/>
                <a:cs typeface="Arial"/>
              </a:rPr>
              <a:t>vùng</a:t>
            </a:r>
            <a:r>
              <a:rPr lang="en-US" sz="1400">
                <a:latin typeface="+mj-lt"/>
                <a:cs typeface="Arial"/>
              </a:rPr>
              <a:t> feature Silver.</a:t>
            </a:r>
            <a:endParaRPr lang="en-US" sz="1400">
              <a:latin typeface="+mj-lt"/>
              <a:ea typeface="Calibri Light"/>
              <a:cs typeface="Arial"/>
            </a:endParaRPr>
          </a:p>
          <a:p>
            <a:pPr marL="742950" lvl="1" indent="-285750" algn="just">
              <a:spcAft>
                <a:spcPts val="600"/>
              </a:spcAft>
              <a:buFont typeface="Wingdings" panose="05000000000000000000" pitchFamily="2" charset="2"/>
              <a:buChar char="§"/>
            </a:pPr>
            <a:r>
              <a:rPr lang="en-US" sz="1400">
                <a:latin typeface="+mj-lt"/>
                <a:cs typeface="Arial"/>
              </a:rPr>
              <a:t>(3) (4) Feature ETL Jobs </a:t>
            </a:r>
            <a:r>
              <a:rPr lang="en-US" sz="1400" err="1">
                <a:latin typeface="+mj-lt"/>
                <a:cs typeface="Arial"/>
              </a:rPr>
              <a:t>thực</a:t>
            </a:r>
            <a:r>
              <a:rPr lang="en-US" sz="1400">
                <a:latin typeface="+mj-lt"/>
                <a:cs typeface="Arial"/>
              </a:rPr>
              <a:t> </a:t>
            </a:r>
            <a:r>
              <a:rPr lang="en-US" sz="1400" err="1">
                <a:latin typeface="+mj-lt"/>
                <a:cs typeface="Arial"/>
              </a:rPr>
              <a:t>hiện</a:t>
            </a:r>
            <a:r>
              <a:rPr lang="en-US" sz="1400">
                <a:latin typeface="+mj-lt"/>
                <a:cs typeface="Arial"/>
              </a:rPr>
              <a:t> </a:t>
            </a:r>
            <a:r>
              <a:rPr lang="en-US" sz="1400" err="1">
                <a:latin typeface="+mj-lt"/>
                <a:cs typeface="Arial"/>
              </a:rPr>
              <a:t>tổng</a:t>
            </a:r>
            <a:r>
              <a:rPr lang="en-US" sz="1400">
                <a:latin typeface="+mj-lt"/>
                <a:cs typeface="Arial"/>
              </a:rPr>
              <a:t> </a:t>
            </a:r>
            <a:r>
              <a:rPr lang="en-US" sz="1400" err="1">
                <a:latin typeface="+mj-lt"/>
                <a:cs typeface="Arial"/>
              </a:rPr>
              <a:t>hợp</a:t>
            </a:r>
            <a:r>
              <a:rPr lang="en-US" sz="1400">
                <a:latin typeface="+mj-lt"/>
                <a:cs typeface="Arial"/>
              </a:rPr>
              <a:t> </a:t>
            </a:r>
            <a:r>
              <a:rPr lang="en-US" sz="1400" err="1">
                <a:latin typeface="+mj-lt"/>
                <a:cs typeface="Arial"/>
              </a:rPr>
              <a:t>dữ</a:t>
            </a:r>
            <a:r>
              <a:rPr lang="en-US" sz="1400">
                <a:latin typeface="+mj-lt"/>
                <a:cs typeface="Arial"/>
              </a:rPr>
              <a:t> </a:t>
            </a:r>
            <a:r>
              <a:rPr lang="en-US" sz="1400" err="1">
                <a:latin typeface="+mj-lt"/>
                <a:cs typeface="Arial"/>
              </a:rPr>
              <a:t>liệu</a:t>
            </a:r>
            <a:r>
              <a:rPr lang="en-US" sz="1400">
                <a:latin typeface="+mj-lt"/>
                <a:cs typeface="Arial"/>
              </a:rPr>
              <a:t> </a:t>
            </a:r>
            <a:r>
              <a:rPr lang="en-US" sz="1400" err="1">
                <a:latin typeface="+mj-lt"/>
                <a:cs typeface="Arial"/>
              </a:rPr>
              <a:t>sinh</a:t>
            </a:r>
            <a:r>
              <a:rPr lang="en-US" sz="1400">
                <a:latin typeface="+mj-lt"/>
                <a:cs typeface="Arial"/>
              </a:rPr>
              <a:t> </a:t>
            </a:r>
            <a:r>
              <a:rPr lang="en-US" sz="1400" err="1">
                <a:latin typeface="+mj-lt"/>
                <a:cs typeface="Arial"/>
              </a:rPr>
              <a:t>ra</a:t>
            </a:r>
            <a:r>
              <a:rPr lang="en-US" sz="1400">
                <a:latin typeface="+mj-lt"/>
                <a:cs typeface="Arial"/>
              </a:rPr>
              <a:t> Feature Gold. </a:t>
            </a:r>
            <a:r>
              <a:rPr lang="en-US" sz="1400" err="1">
                <a:latin typeface="+mj-lt"/>
                <a:cs typeface="Arial"/>
              </a:rPr>
              <a:t>Dữ</a:t>
            </a:r>
            <a:r>
              <a:rPr lang="en-US" sz="1400">
                <a:latin typeface="+mj-lt"/>
                <a:cs typeface="Arial"/>
              </a:rPr>
              <a:t> </a:t>
            </a:r>
            <a:r>
              <a:rPr lang="en-US" sz="1400" err="1">
                <a:latin typeface="+mj-lt"/>
                <a:cs typeface="Arial"/>
              </a:rPr>
              <a:t>liệu</a:t>
            </a:r>
            <a:r>
              <a:rPr lang="en-US" sz="1400">
                <a:latin typeface="+mj-lt"/>
                <a:cs typeface="Arial"/>
              </a:rPr>
              <a:t> </a:t>
            </a:r>
            <a:r>
              <a:rPr lang="en-US" sz="1400" err="1">
                <a:latin typeface="+mj-lt"/>
                <a:cs typeface="Arial"/>
              </a:rPr>
              <a:t>tại</a:t>
            </a:r>
            <a:r>
              <a:rPr lang="en-US" sz="1400">
                <a:latin typeface="+mj-lt"/>
                <a:cs typeface="Arial"/>
              </a:rPr>
              <a:t> feature gold </a:t>
            </a:r>
            <a:r>
              <a:rPr lang="en-US" sz="1400" err="1">
                <a:latin typeface="+mj-lt"/>
                <a:cs typeface="Arial"/>
              </a:rPr>
              <a:t>đã</a:t>
            </a:r>
            <a:r>
              <a:rPr lang="en-US" sz="1400">
                <a:latin typeface="+mj-lt"/>
                <a:cs typeface="Arial"/>
              </a:rPr>
              <a:t> </a:t>
            </a:r>
            <a:r>
              <a:rPr lang="en-US" sz="1400" err="1">
                <a:latin typeface="+mj-lt"/>
                <a:cs typeface="Arial"/>
              </a:rPr>
              <a:t>sẵn</a:t>
            </a:r>
            <a:r>
              <a:rPr lang="en-US" sz="1400">
                <a:latin typeface="+mj-lt"/>
                <a:cs typeface="Arial"/>
              </a:rPr>
              <a:t> </a:t>
            </a:r>
            <a:r>
              <a:rPr lang="en-US" sz="1400" err="1">
                <a:latin typeface="+mj-lt"/>
                <a:cs typeface="Arial"/>
              </a:rPr>
              <a:t>sàng</a:t>
            </a:r>
            <a:r>
              <a:rPr lang="en-US" sz="1400">
                <a:latin typeface="+mj-lt"/>
                <a:cs typeface="Arial"/>
              </a:rPr>
              <a:t> </a:t>
            </a:r>
            <a:r>
              <a:rPr lang="en-US" sz="1400" err="1">
                <a:latin typeface="+mj-lt"/>
                <a:cs typeface="Arial"/>
              </a:rPr>
              <a:t>làm</a:t>
            </a:r>
            <a:r>
              <a:rPr lang="en-US" sz="1400">
                <a:latin typeface="+mj-lt"/>
                <a:cs typeface="Arial"/>
              </a:rPr>
              <a:t> </a:t>
            </a:r>
            <a:r>
              <a:rPr lang="en-US" sz="1400" err="1">
                <a:latin typeface="+mj-lt"/>
                <a:cs typeface="Arial"/>
              </a:rPr>
              <a:t>đầu</a:t>
            </a:r>
            <a:r>
              <a:rPr lang="en-US" sz="1400">
                <a:latin typeface="+mj-lt"/>
                <a:cs typeface="Arial"/>
              </a:rPr>
              <a:t> </a:t>
            </a:r>
            <a:r>
              <a:rPr lang="en-US" sz="1400" err="1">
                <a:latin typeface="+mj-lt"/>
                <a:cs typeface="Arial"/>
              </a:rPr>
              <a:t>vào</a:t>
            </a:r>
            <a:r>
              <a:rPr lang="en-US" sz="1400">
                <a:latin typeface="+mj-lt"/>
                <a:cs typeface="Arial"/>
              </a:rPr>
              <a:t> </a:t>
            </a:r>
            <a:r>
              <a:rPr lang="en-US" sz="1400" err="1">
                <a:latin typeface="+mj-lt"/>
                <a:cs typeface="Arial"/>
              </a:rPr>
              <a:t>cho</a:t>
            </a:r>
            <a:r>
              <a:rPr lang="en-US" sz="1400">
                <a:latin typeface="+mj-lt"/>
                <a:cs typeface="Arial"/>
              </a:rPr>
              <a:t> job batch </a:t>
            </a:r>
            <a:r>
              <a:rPr lang="en-US" sz="1400" err="1">
                <a:latin typeface="+mj-lt"/>
                <a:cs typeface="Arial"/>
              </a:rPr>
              <a:t>scori</a:t>
            </a:r>
            <a:r>
              <a:rPr lang="en-US" sz="1400">
                <a:latin typeface="+mj-lt"/>
                <a:cs typeface="Arial"/>
              </a:rPr>
              <a:t>ng </a:t>
            </a:r>
            <a:endParaRPr lang="en-US" sz="1400">
              <a:latin typeface="+mj-lt"/>
              <a:ea typeface="Calibri Light"/>
              <a:cs typeface="Arial"/>
            </a:endParaRPr>
          </a:p>
          <a:p>
            <a:pPr marL="742950" lvl="1" indent="-285750" algn="just">
              <a:spcAft>
                <a:spcPts val="600"/>
              </a:spcAft>
              <a:buFont typeface="Wingdings" panose="05000000000000000000" pitchFamily="2" charset="2"/>
              <a:buChar char="§"/>
            </a:pPr>
            <a:r>
              <a:rPr lang="en-US" sz="1400">
                <a:latin typeface="+mj-lt"/>
                <a:ea typeface="Calibri Light"/>
                <a:cs typeface="Arial"/>
              </a:rPr>
              <a:t>(5) (6) Sau </a:t>
            </a:r>
            <a:r>
              <a:rPr lang="en-US" sz="1400" err="1">
                <a:latin typeface="+mj-lt"/>
                <a:ea typeface="Calibri Light"/>
                <a:cs typeface="Arial"/>
              </a:rPr>
              <a:t>khi</a:t>
            </a:r>
            <a:r>
              <a:rPr lang="en-US" sz="1400">
                <a:latin typeface="+mj-lt"/>
                <a:ea typeface="Calibri Light"/>
                <a:cs typeface="Arial"/>
              </a:rPr>
              <a:t> </a:t>
            </a:r>
            <a:r>
              <a:rPr lang="en-US" sz="1400" err="1">
                <a:latin typeface="+mj-lt"/>
                <a:ea typeface="Calibri Light"/>
                <a:cs typeface="Arial"/>
              </a:rPr>
              <a:t>có</a:t>
            </a:r>
            <a:r>
              <a:rPr lang="en-US" sz="1400">
                <a:latin typeface="+mj-lt"/>
                <a:ea typeface="Calibri Light"/>
                <a:cs typeface="Arial"/>
              </a:rPr>
              <a:t> </a:t>
            </a:r>
            <a:r>
              <a:rPr lang="en-US" sz="1400" err="1">
                <a:latin typeface="+mj-lt"/>
                <a:ea typeface="Calibri Light"/>
                <a:cs typeface="Arial"/>
              </a:rPr>
              <a:t>đủ</a:t>
            </a:r>
            <a:r>
              <a:rPr lang="en-US" sz="1400">
                <a:latin typeface="+mj-lt"/>
                <a:ea typeface="Calibri Light"/>
                <a:cs typeface="Arial"/>
              </a:rPr>
              <a:t> </a:t>
            </a:r>
            <a:r>
              <a:rPr lang="en-US" sz="1400" err="1">
                <a:latin typeface="+mj-lt"/>
                <a:ea typeface="Calibri Light"/>
                <a:cs typeface="Arial"/>
              </a:rPr>
              <a:t>dữ</a:t>
            </a:r>
            <a:r>
              <a:rPr lang="en-US" sz="1400">
                <a:latin typeface="+mj-lt"/>
                <a:ea typeface="Calibri Light"/>
                <a:cs typeface="Arial"/>
              </a:rPr>
              <a:t> </a:t>
            </a:r>
            <a:r>
              <a:rPr lang="en-US" sz="1400" err="1">
                <a:latin typeface="+mj-lt"/>
                <a:ea typeface="Calibri Light"/>
                <a:cs typeface="Arial"/>
              </a:rPr>
              <a:t>liệu</a:t>
            </a:r>
            <a:r>
              <a:rPr lang="en-US" sz="1400">
                <a:latin typeface="+mj-lt"/>
                <a:ea typeface="Calibri Light"/>
                <a:cs typeface="Arial"/>
              </a:rPr>
              <a:t> feature Gold. Batch scoring jobs </a:t>
            </a:r>
            <a:r>
              <a:rPr lang="en-US" sz="1400" err="1">
                <a:latin typeface="+mj-lt"/>
                <a:ea typeface="Calibri Light"/>
                <a:cs typeface="Arial"/>
              </a:rPr>
              <a:t>sẽ</a:t>
            </a:r>
            <a:r>
              <a:rPr lang="en-US" sz="1400">
                <a:latin typeface="+mj-lt"/>
                <a:ea typeface="Calibri Light"/>
                <a:cs typeface="Arial"/>
              </a:rPr>
              <a:t> load Model </a:t>
            </a:r>
            <a:r>
              <a:rPr lang="en-US" sz="1400" err="1">
                <a:latin typeface="+mj-lt"/>
                <a:ea typeface="Calibri Light"/>
                <a:cs typeface="Arial"/>
              </a:rPr>
              <a:t>từ</a:t>
            </a:r>
            <a:r>
              <a:rPr lang="en-US" sz="1400">
                <a:latin typeface="+mj-lt"/>
                <a:ea typeface="Calibri Light"/>
                <a:cs typeface="Arial"/>
              </a:rPr>
              <a:t> repo </a:t>
            </a:r>
            <a:r>
              <a:rPr lang="en-US" sz="1400" err="1">
                <a:latin typeface="+mj-lt"/>
                <a:ea typeface="Calibri Light"/>
                <a:cs typeface="Arial"/>
              </a:rPr>
              <a:t>để</a:t>
            </a:r>
            <a:r>
              <a:rPr lang="en-US" sz="1400">
                <a:latin typeface="+mj-lt"/>
                <a:ea typeface="Calibri Light"/>
                <a:cs typeface="Arial"/>
              </a:rPr>
              <a:t> </a:t>
            </a:r>
            <a:r>
              <a:rPr lang="en-US" sz="1400" err="1">
                <a:latin typeface="+mj-lt"/>
                <a:ea typeface="Calibri Light"/>
                <a:cs typeface="Arial"/>
              </a:rPr>
              <a:t>bắt</a:t>
            </a:r>
            <a:r>
              <a:rPr lang="en-US" sz="1400">
                <a:latin typeface="+mj-lt"/>
                <a:ea typeface="Calibri Light"/>
                <a:cs typeface="Arial"/>
              </a:rPr>
              <a:t> </a:t>
            </a:r>
            <a:r>
              <a:rPr lang="en-US" sz="1400" err="1">
                <a:latin typeface="+mj-lt"/>
                <a:ea typeface="Calibri Light"/>
                <a:cs typeface="Arial"/>
              </a:rPr>
              <a:t>đầu</a:t>
            </a:r>
            <a:r>
              <a:rPr lang="en-US" sz="1400">
                <a:latin typeface="+mj-lt"/>
                <a:ea typeface="Calibri Light"/>
                <a:cs typeface="Arial"/>
              </a:rPr>
              <a:t> </a:t>
            </a:r>
            <a:r>
              <a:rPr lang="en-US" sz="1400" err="1">
                <a:latin typeface="+mj-lt"/>
                <a:ea typeface="Calibri Light"/>
                <a:cs typeface="Arial"/>
              </a:rPr>
              <a:t>chấm</a:t>
            </a:r>
            <a:r>
              <a:rPr lang="en-US" sz="1400">
                <a:latin typeface="+mj-lt"/>
                <a:ea typeface="Calibri Light"/>
                <a:cs typeface="Arial"/>
              </a:rPr>
              <a:t> </a:t>
            </a:r>
            <a:r>
              <a:rPr lang="en-US" sz="1400" err="1">
                <a:latin typeface="+mj-lt"/>
                <a:ea typeface="Calibri Light"/>
                <a:cs typeface="Arial"/>
              </a:rPr>
              <a:t>điểm</a:t>
            </a:r>
            <a:endParaRPr lang="en-US" sz="1400">
              <a:latin typeface="+mj-lt"/>
              <a:ea typeface="Calibri Light"/>
              <a:cs typeface="Arial"/>
            </a:endParaRPr>
          </a:p>
          <a:p>
            <a:pPr marL="742950" lvl="1" indent="-285750" algn="just">
              <a:spcAft>
                <a:spcPts val="600"/>
              </a:spcAft>
              <a:buFont typeface="Wingdings" panose="05000000000000000000" pitchFamily="2" charset="2"/>
              <a:buChar char="§"/>
            </a:pPr>
            <a:r>
              <a:rPr lang="en-US" sz="1400">
                <a:latin typeface="+mj-lt"/>
                <a:ea typeface="Calibri Light"/>
                <a:cs typeface="Arial"/>
              </a:rPr>
              <a:t>(7) </a:t>
            </a:r>
            <a:r>
              <a:rPr lang="en-US" sz="1400" err="1">
                <a:latin typeface="+mj-lt"/>
                <a:ea typeface="Calibri Light"/>
                <a:cs typeface="Arial"/>
              </a:rPr>
              <a:t>Kết</a:t>
            </a:r>
            <a:r>
              <a:rPr lang="en-US" sz="1400">
                <a:latin typeface="+mj-lt"/>
                <a:ea typeface="Calibri Light"/>
                <a:cs typeface="Arial"/>
              </a:rPr>
              <a:t> </a:t>
            </a:r>
            <a:r>
              <a:rPr lang="en-US" sz="1400" err="1">
                <a:latin typeface="+mj-lt"/>
                <a:ea typeface="Calibri Light"/>
                <a:cs typeface="Arial"/>
              </a:rPr>
              <a:t>quả</a:t>
            </a:r>
            <a:r>
              <a:rPr lang="en-US" sz="1400">
                <a:latin typeface="+mj-lt"/>
                <a:ea typeface="Calibri Light"/>
                <a:cs typeface="Arial"/>
              </a:rPr>
              <a:t> </a:t>
            </a:r>
            <a:r>
              <a:rPr lang="en-US" sz="1400" err="1">
                <a:latin typeface="+mj-lt"/>
                <a:ea typeface="Calibri Light"/>
                <a:cs typeface="Arial"/>
              </a:rPr>
              <a:t>của</a:t>
            </a:r>
            <a:r>
              <a:rPr lang="en-US" sz="1400">
                <a:latin typeface="+mj-lt"/>
                <a:ea typeface="Calibri Light"/>
                <a:cs typeface="Arial"/>
              </a:rPr>
              <a:t> </a:t>
            </a:r>
            <a:r>
              <a:rPr lang="en-US" sz="1400" err="1">
                <a:latin typeface="+mj-lt"/>
                <a:ea typeface="Calibri Light"/>
                <a:cs typeface="Arial"/>
              </a:rPr>
              <a:t>quá</a:t>
            </a:r>
            <a:r>
              <a:rPr lang="en-US" sz="1400">
                <a:latin typeface="+mj-lt"/>
                <a:ea typeface="Calibri Light"/>
                <a:cs typeface="Arial"/>
              </a:rPr>
              <a:t> </a:t>
            </a:r>
            <a:r>
              <a:rPr lang="en-US" sz="1400" err="1">
                <a:latin typeface="+mj-lt"/>
                <a:ea typeface="Calibri Light"/>
                <a:cs typeface="Arial"/>
              </a:rPr>
              <a:t>trình</a:t>
            </a:r>
            <a:r>
              <a:rPr lang="en-US" sz="1400">
                <a:latin typeface="+mj-lt"/>
                <a:ea typeface="Calibri Light"/>
                <a:cs typeface="Arial"/>
              </a:rPr>
              <a:t> </a:t>
            </a:r>
            <a:r>
              <a:rPr lang="en-US" sz="1400" err="1">
                <a:latin typeface="+mj-lt"/>
                <a:ea typeface="Calibri Light"/>
                <a:cs typeface="Arial"/>
              </a:rPr>
              <a:t>chấm</a:t>
            </a:r>
            <a:r>
              <a:rPr lang="en-US" sz="1400">
                <a:latin typeface="+mj-lt"/>
                <a:ea typeface="Calibri Light"/>
                <a:cs typeface="Arial"/>
              </a:rPr>
              <a:t> </a:t>
            </a:r>
            <a:r>
              <a:rPr lang="en-US" sz="1400" err="1">
                <a:latin typeface="+mj-lt"/>
                <a:ea typeface="Calibri Light"/>
                <a:cs typeface="Arial"/>
              </a:rPr>
              <a:t>điểm</a:t>
            </a:r>
            <a:r>
              <a:rPr lang="en-US" sz="1400">
                <a:latin typeface="+mj-lt"/>
                <a:ea typeface="Calibri Light"/>
                <a:cs typeface="Arial"/>
              </a:rPr>
              <a:t> </a:t>
            </a:r>
            <a:r>
              <a:rPr lang="en-US" sz="1400" err="1">
                <a:latin typeface="+mj-lt"/>
                <a:ea typeface="Calibri Light"/>
                <a:cs typeface="Arial"/>
              </a:rPr>
              <a:t>được</a:t>
            </a:r>
            <a:r>
              <a:rPr lang="en-US" sz="1400">
                <a:latin typeface="+mj-lt"/>
                <a:ea typeface="Calibri Light"/>
                <a:cs typeface="Arial"/>
              </a:rPr>
              <a:t> </a:t>
            </a:r>
            <a:r>
              <a:rPr lang="en-US" sz="1400" err="1">
                <a:latin typeface="+mj-lt"/>
                <a:ea typeface="Calibri Light"/>
                <a:cs typeface="Arial"/>
              </a:rPr>
              <a:t>lưu</a:t>
            </a:r>
            <a:r>
              <a:rPr lang="en-US" sz="1400">
                <a:latin typeface="+mj-lt"/>
                <a:ea typeface="Calibri Light"/>
                <a:cs typeface="Arial"/>
              </a:rPr>
              <a:t> </a:t>
            </a:r>
            <a:r>
              <a:rPr lang="en-US" sz="1400" err="1">
                <a:latin typeface="+mj-lt"/>
                <a:ea typeface="Calibri Light"/>
                <a:cs typeface="Arial"/>
              </a:rPr>
              <a:t>về</a:t>
            </a:r>
            <a:r>
              <a:rPr lang="en-US" sz="1400">
                <a:latin typeface="+mj-lt"/>
                <a:ea typeface="Calibri Light"/>
                <a:cs typeface="Arial"/>
              </a:rPr>
              <a:t> RB Mart </a:t>
            </a:r>
            <a:r>
              <a:rPr lang="en-US" sz="1400" err="1">
                <a:latin typeface="+mj-lt"/>
                <a:ea typeface="Calibri Light"/>
                <a:cs typeface="Arial"/>
              </a:rPr>
              <a:t>cho</a:t>
            </a:r>
            <a:r>
              <a:rPr lang="en-US" sz="1400">
                <a:latin typeface="+mj-lt"/>
                <a:ea typeface="Calibri Light"/>
                <a:cs typeface="Arial"/>
              </a:rPr>
              <a:t> </a:t>
            </a:r>
            <a:r>
              <a:rPr lang="en-US" sz="1400" err="1">
                <a:latin typeface="+mj-lt"/>
                <a:ea typeface="Calibri Light"/>
                <a:cs typeface="Arial"/>
              </a:rPr>
              <a:t>các</a:t>
            </a:r>
            <a:r>
              <a:rPr lang="en-US" sz="1400">
                <a:latin typeface="+mj-lt"/>
                <a:ea typeface="Calibri Light"/>
                <a:cs typeface="Arial"/>
              </a:rPr>
              <a:t> </a:t>
            </a:r>
            <a:r>
              <a:rPr lang="en-US" sz="1400" err="1">
                <a:latin typeface="+mj-lt"/>
                <a:ea typeface="Calibri Light"/>
                <a:cs typeface="Arial"/>
              </a:rPr>
              <a:t>ứng</a:t>
            </a:r>
            <a:r>
              <a:rPr lang="en-US" sz="1400">
                <a:latin typeface="+mj-lt"/>
                <a:ea typeface="Calibri Light"/>
                <a:cs typeface="Arial"/>
              </a:rPr>
              <a:t> </a:t>
            </a:r>
            <a:r>
              <a:rPr lang="en-US" sz="1400" err="1">
                <a:latin typeface="+mj-lt"/>
                <a:ea typeface="Calibri Light"/>
                <a:cs typeface="Arial"/>
              </a:rPr>
              <a:t>dụng</a:t>
            </a:r>
            <a:r>
              <a:rPr lang="en-US" sz="1400">
                <a:latin typeface="+mj-lt"/>
                <a:ea typeface="Calibri Light"/>
                <a:cs typeface="Arial"/>
              </a:rPr>
              <a:t> downstream </a:t>
            </a:r>
            <a:r>
              <a:rPr lang="en-US" sz="1400" err="1">
                <a:latin typeface="+mj-lt"/>
                <a:ea typeface="Calibri Light"/>
                <a:cs typeface="Arial"/>
              </a:rPr>
              <a:t>khai</a:t>
            </a:r>
            <a:r>
              <a:rPr lang="en-US" sz="1400">
                <a:latin typeface="+mj-lt"/>
                <a:ea typeface="Calibri Light"/>
                <a:cs typeface="Arial"/>
              </a:rPr>
              <a:t> </a:t>
            </a:r>
            <a:r>
              <a:rPr lang="en-US" sz="1400" err="1">
                <a:latin typeface="+mj-lt"/>
                <a:ea typeface="Calibri Light"/>
                <a:cs typeface="Arial"/>
              </a:rPr>
              <a:t>thác</a:t>
            </a:r>
            <a:endParaRPr lang="en-US" sz="1400">
              <a:latin typeface="+mj-lt"/>
              <a:ea typeface="Calibri Light"/>
              <a:cs typeface="Arial"/>
            </a:endParaRPr>
          </a:p>
          <a:p>
            <a:pPr lvl="1" algn="just">
              <a:spcAft>
                <a:spcPts val="600"/>
              </a:spcAft>
            </a:pPr>
            <a:endParaRPr lang="en-US" sz="1400">
              <a:latin typeface="+mj-lt"/>
              <a:ea typeface="Calibri Light"/>
              <a:cs typeface="Arial"/>
            </a:endParaRPr>
          </a:p>
          <a:p>
            <a:pPr lvl="1" algn="just">
              <a:spcAft>
                <a:spcPts val="600"/>
              </a:spcAft>
            </a:pPr>
            <a:endParaRPr lang="en-US" sz="1400">
              <a:latin typeface="+mj-lt"/>
              <a:ea typeface="Calibri Light"/>
              <a:cs typeface="Arial"/>
            </a:endParaRPr>
          </a:p>
          <a:p>
            <a:pPr marL="742950" lvl="1" indent="-285750" algn="just">
              <a:spcAft>
                <a:spcPts val="600"/>
              </a:spcAft>
              <a:buFont typeface="Wingdings" panose="05000000000000000000" pitchFamily="2" charset="2"/>
              <a:buChar char="§"/>
            </a:pPr>
            <a:endParaRPr lang="en-US" sz="1400">
              <a:latin typeface="+mj-lt"/>
              <a:cs typeface="Arial" panose="020B0604020202020204" pitchFamily="34" charset="0"/>
            </a:endParaRPr>
          </a:p>
        </p:txBody>
      </p:sp>
    </p:spTree>
    <p:extLst>
      <p:ext uri="{BB962C8B-B14F-4D97-AF65-F5344CB8AC3E}">
        <p14:creationId xmlns:p14="http://schemas.microsoft.com/office/powerpoint/2010/main" val="2082155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4BC13-E12D-0B44-A2E8-C99A9DF77217}"/>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1605D2F7-8911-5476-A366-9D2885A3714A}"/>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dirty="0">
                <a:latin typeface="+mn-lt"/>
                <a:cs typeface="Times New Roman" panose="02020603050405020304" pitchFamily="18" charset="0"/>
              </a:rPr>
              <a:t>Security &amp; Authentication &amp; Authorization</a:t>
            </a:r>
            <a:endParaRPr lang="en-AU" sz="3200" dirty="0">
              <a:solidFill>
                <a:schemeClr val="accent5"/>
              </a:solidFill>
              <a:latin typeface="+mn-lt"/>
              <a:cs typeface="Times New Roman" panose="02020603050405020304" pitchFamily="18" charset="0"/>
            </a:endParaRPr>
          </a:p>
        </p:txBody>
      </p:sp>
      <p:sp>
        <p:nvSpPr>
          <p:cNvPr id="2" name="Rectangle 1">
            <a:extLst>
              <a:ext uri="{FF2B5EF4-FFF2-40B4-BE49-F238E27FC236}">
                <a16:creationId xmlns:a16="http://schemas.microsoft.com/office/drawing/2014/main" id="{D7A3978E-15F2-014A-FCD2-F088DE17CE20}"/>
              </a:ext>
            </a:extLst>
          </p:cNvPr>
          <p:cNvSpPr/>
          <p:nvPr/>
        </p:nvSpPr>
        <p:spPr>
          <a:xfrm>
            <a:off x="527456" y="723538"/>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38DA6908-9C52-C86A-1E47-641060478848}"/>
              </a:ext>
            </a:extLst>
          </p:cNvPr>
          <p:cNvGraphicFramePr>
            <a:graphicFrameLocks noGrp="1"/>
          </p:cNvGraphicFramePr>
          <p:nvPr/>
        </p:nvGraphicFramePr>
        <p:xfrm>
          <a:off x="769107" y="3041887"/>
          <a:ext cx="4585318" cy="3165709"/>
        </p:xfrm>
        <a:graphic>
          <a:graphicData uri="http://schemas.openxmlformats.org/drawingml/2006/table">
            <a:tbl>
              <a:tblPr firstRow="1" bandRow="1">
                <a:tableStyleId>{21E4AEA4-8DFA-4A89-87EB-49C32662AFE0}</a:tableStyleId>
              </a:tblPr>
              <a:tblGrid>
                <a:gridCol w="2516352">
                  <a:extLst>
                    <a:ext uri="{9D8B030D-6E8A-4147-A177-3AD203B41FA5}">
                      <a16:colId xmlns:a16="http://schemas.microsoft.com/office/drawing/2014/main" val="400792152"/>
                    </a:ext>
                  </a:extLst>
                </a:gridCol>
                <a:gridCol w="2068966">
                  <a:extLst>
                    <a:ext uri="{9D8B030D-6E8A-4147-A177-3AD203B41FA5}">
                      <a16:colId xmlns:a16="http://schemas.microsoft.com/office/drawing/2014/main" val="555775234"/>
                    </a:ext>
                  </a:extLst>
                </a:gridCol>
              </a:tblGrid>
              <a:tr h="422509">
                <a:tc>
                  <a:txBody>
                    <a:bodyPr/>
                    <a:lstStyle/>
                    <a:p>
                      <a:r>
                        <a:rPr lang="en-US"/>
                        <a:t>Nhóm domain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solidFill>
                  </a:tcPr>
                </a:tc>
                <a:tc>
                  <a:txBody>
                    <a:bodyPr/>
                    <a:lstStyle/>
                    <a:p>
                      <a:r>
                        <a:rPr lang="en-US"/>
                        <a:t>Số lượng feature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3864677249"/>
                  </a:ext>
                </a:extLst>
              </a:tr>
              <a:tr h="220812">
                <a:tc>
                  <a:txBody>
                    <a:bodyPr/>
                    <a:lstStyle/>
                    <a:p>
                      <a:r>
                        <a:rPr lang="en-US" sz="1400" b="0"/>
                        <a:t>Demographics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400"/>
                        <a:t>50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6580928"/>
                  </a:ext>
                </a:extLst>
              </a:tr>
              <a:tr h="220812">
                <a:tc>
                  <a:txBody>
                    <a:bodyPr/>
                    <a:lstStyle/>
                    <a:p>
                      <a:r>
                        <a:rPr lang="en-US" sz="1400" b="0"/>
                        <a:t>Casa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400"/>
                        <a:t>512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6215114"/>
                  </a:ext>
                </a:extLst>
              </a:tr>
              <a:tr h="220812">
                <a:tc>
                  <a:txBody>
                    <a:bodyPr/>
                    <a:lstStyle/>
                    <a:p>
                      <a:r>
                        <a:rPr lang="en-US" sz="1400" b="0"/>
                        <a:t>FD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400"/>
                        <a:t>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978562"/>
                  </a:ext>
                </a:extLst>
              </a:tr>
              <a:tr h="220812">
                <a:tc>
                  <a:txBody>
                    <a:bodyPr/>
                    <a:lstStyle/>
                    <a:p>
                      <a:r>
                        <a:rPr lang="en-US" sz="1400" b="0"/>
                        <a:t>Bond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400"/>
                        <a:t>83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573765"/>
                  </a:ext>
                </a:extLst>
              </a:tr>
              <a:tr h="220812">
                <a:tc>
                  <a:txBody>
                    <a:bodyPr/>
                    <a:lstStyle/>
                    <a:p>
                      <a:r>
                        <a:rPr lang="en-US" sz="1400" b="0"/>
                        <a:t>Credit card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400"/>
                        <a:t>1 024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4589088"/>
                  </a:ext>
                </a:extLst>
              </a:tr>
              <a:tr h="220812">
                <a:tc>
                  <a:txBody>
                    <a:bodyPr/>
                    <a:lstStyle/>
                    <a:p>
                      <a:r>
                        <a:rPr lang="en-US" sz="1400" b="0"/>
                        <a:t>Debit card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400"/>
                        <a:t>768</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4087841"/>
                  </a:ext>
                </a:extLst>
              </a:tr>
              <a:tr h="220812">
                <a:tc>
                  <a:txBody>
                    <a:bodyPr/>
                    <a:lstStyle/>
                    <a:p>
                      <a:r>
                        <a:rPr lang="en-US" sz="1400" b="0"/>
                        <a:t>Loan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400"/>
                        <a:t>384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2967890"/>
                  </a:ext>
                </a:extLst>
              </a:tr>
              <a:tr h="220812">
                <a:tc>
                  <a:txBody>
                    <a:bodyPr/>
                    <a:lstStyle/>
                    <a:p>
                      <a:r>
                        <a:rPr lang="en-US" sz="1400" b="0"/>
                        <a:t>OD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400"/>
                        <a:t>64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9993584"/>
                  </a:ext>
                </a:extLst>
              </a:tr>
              <a:tr h="220812">
                <a:tc>
                  <a:txBody>
                    <a:bodyPr/>
                    <a:lstStyle/>
                    <a:p>
                      <a:r>
                        <a:rPr lang="en-US" sz="1400" b="1"/>
                        <a:t>Total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400" b="1"/>
                        <a:t>3 269</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0496211"/>
                  </a:ext>
                </a:extLst>
              </a:tr>
            </a:tbl>
          </a:graphicData>
        </a:graphic>
      </p:graphicFrame>
      <p:sp>
        <p:nvSpPr>
          <p:cNvPr id="4" name="TextBox 3">
            <a:extLst>
              <a:ext uri="{FF2B5EF4-FFF2-40B4-BE49-F238E27FC236}">
                <a16:creationId xmlns:a16="http://schemas.microsoft.com/office/drawing/2014/main" id="{E2C7AF7B-DF83-B89A-0C0D-3713B59A7C25}"/>
              </a:ext>
            </a:extLst>
          </p:cNvPr>
          <p:cNvSpPr txBox="1"/>
          <p:nvPr/>
        </p:nvSpPr>
        <p:spPr>
          <a:xfrm>
            <a:off x="769108" y="831494"/>
            <a:ext cx="10251063" cy="2031325"/>
          </a:xfrm>
          <a:prstGeom prst="rect">
            <a:avLst/>
          </a:prstGeom>
          <a:noFill/>
        </p:spPr>
        <p:txBody>
          <a:bodyPr wrap="square" lIns="91440" tIns="45720" rIns="91440" bIns="45720" rtlCol="0" anchor="t">
            <a:spAutoFit/>
          </a:bodyPr>
          <a:lstStyle/>
          <a:p>
            <a:r>
              <a:rPr lang="en-US" b="1" dirty="0"/>
              <a:t>Data storage:</a:t>
            </a:r>
          </a:p>
          <a:p>
            <a:pPr marL="285750" indent="-285750">
              <a:buFont typeface="Arial" panose="020B0604020202020204" pitchFamily="34" charset="0"/>
              <a:buChar char="•"/>
            </a:pPr>
            <a:r>
              <a:rPr lang="en-US" dirty="0" err="1"/>
              <a:t>Tổng</a:t>
            </a:r>
            <a:r>
              <a:rPr lang="en-US" dirty="0"/>
              <a:t> </a:t>
            </a:r>
            <a:r>
              <a:rPr lang="en-US" dirty="0" err="1"/>
              <a:t>số</a:t>
            </a:r>
            <a:r>
              <a:rPr lang="en-US" dirty="0"/>
              <a:t> feature </a:t>
            </a:r>
            <a:r>
              <a:rPr lang="en-US" dirty="0" err="1"/>
              <a:t>hiện</a:t>
            </a:r>
            <a:r>
              <a:rPr lang="en-US" dirty="0"/>
              <a:t> </a:t>
            </a:r>
            <a:r>
              <a:rPr lang="en-US" dirty="0" err="1"/>
              <a:t>hữu</a:t>
            </a:r>
            <a:r>
              <a:rPr lang="en-US" dirty="0"/>
              <a:t>: </a:t>
            </a:r>
            <a:r>
              <a:rPr lang="en-US" b="1" dirty="0"/>
              <a:t>3269. </a:t>
            </a:r>
            <a:r>
              <a:rPr lang="en-US" b="1" dirty="0" err="1"/>
              <a:t>Dự</a:t>
            </a:r>
            <a:r>
              <a:rPr lang="en-US" b="1" dirty="0"/>
              <a:t> </a:t>
            </a:r>
            <a:r>
              <a:rPr lang="en-US" b="1" dirty="0" err="1"/>
              <a:t>kiến</a:t>
            </a:r>
            <a:r>
              <a:rPr lang="en-US" b="1" dirty="0"/>
              <a:t> </a:t>
            </a:r>
            <a:r>
              <a:rPr lang="en-US" b="1" dirty="0" err="1"/>
              <a:t>tăng</a:t>
            </a:r>
            <a:r>
              <a:rPr lang="en-US" b="1" dirty="0"/>
              <a:t> </a:t>
            </a:r>
            <a:r>
              <a:rPr lang="en-US" b="1" dirty="0" err="1"/>
              <a:t>lên</a:t>
            </a:r>
            <a:r>
              <a:rPr lang="en-US" b="1" dirty="0"/>
              <a:t> </a:t>
            </a:r>
            <a:r>
              <a:rPr lang="en-US" b="1" dirty="0" err="1"/>
              <a:t>khoảng</a:t>
            </a:r>
            <a:r>
              <a:rPr lang="en-US" b="1" dirty="0"/>
              <a:t> 7 000 features </a:t>
            </a:r>
            <a:r>
              <a:rPr lang="en-US" b="1" dirty="0" err="1"/>
              <a:t>trong</a:t>
            </a:r>
            <a:r>
              <a:rPr lang="en-US" b="1" dirty="0"/>
              <a:t> 2026</a:t>
            </a:r>
            <a:endParaRPr lang="en-US" b="1" dirty="0">
              <a:ea typeface="Calibri"/>
              <a:cs typeface="Calibri"/>
            </a:endParaRPr>
          </a:p>
          <a:p>
            <a:pPr marL="285750" indent="-285750">
              <a:buFont typeface="Arial" panose="020B0604020202020204" pitchFamily="34" charset="0"/>
              <a:buChar char="•"/>
            </a:pPr>
            <a:r>
              <a:rPr lang="en-US" dirty="0" err="1">
                <a:ea typeface="Calibri"/>
                <a:cs typeface="Calibri"/>
              </a:rPr>
              <a:t>Thời</a:t>
            </a:r>
            <a:r>
              <a:rPr lang="en-US" dirty="0">
                <a:ea typeface="Calibri"/>
                <a:cs typeface="Calibri"/>
              </a:rPr>
              <a:t> </a:t>
            </a:r>
            <a:r>
              <a:rPr lang="en-US" dirty="0" err="1">
                <a:ea typeface="Calibri"/>
                <a:cs typeface="Calibri"/>
              </a:rPr>
              <a:t>gian</a:t>
            </a:r>
            <a:r>
              <a:rPr lang="en-US" dirty="0">
                <a:ea typeface="Calibri"/>
                <a:cs typeface="Calibri"/>
              </a:rPr>
              <a:t> </a:t>
            </a:r>
            <a:r>
              <a:rPr lang="en-US" dirty="0" err="1">
                <a:ea typeface="Calibri"/>
                <a:cs typeface="Calibri"/>
              </a:rPr>
              <a:t>lưu</a:t>
            </a:r>
            <a:r>
              <a:rPr lang="en-US" dirty="0">
                <a:ea typeface="Calibri"/>
                <a:cs typeface="Calibri"/>
              </a:rPr>
              <a:t> </a:t>
            </a:r>
            <a:r>
              <a:rPr lang="en-US" dirty="0" err="1">
                <a:ea typeface="Calibri"/>
                <a:cs typeface="Calibri"/>
              </a:rPr>
              <a:t>trữ</a:t>
            </a:r>
            <a:r>
              <a:rPr lang="en-US" dirty="0">
                <a:ea typeface="Calibri"/>
                <a:cs typeface="Calibri"/>
              </a:rPr>
              <a:t> feature store: 3 </a:t>
            </a:r>
            <a:r>
              <a:rPr lang="en-US" dirty="0" err="1">
                <a:ea typeface="Calibri"/>
                <a:cs typeface="Calibri"/>
              </a:rPr>
              <a:t>năm</a:t>
            </a:r>
            <a:r>
              <a:rPr lang="en-US" dirty="0">
                <a:ea typeface="Calibri"/>
                <a:cs typeface="Calibri"/>
              </a:rPr>
              <a:t>, </a:t>
            </a:r>
            <a:r>
              <a:rPr lang="en-US" dirty="0" err="1">
                <a:ea typeface="Calibri"/>
                <a:cs typeface="Calibri"/>
              </a:rPr>
              <a:t>xóa</a:t>
            </a:r>
            <a:r>
              <a:rPr lang="en-US" dirty="0">
                <a:ea typeface="Calibri"/>
                <a:cs typeface="Calibri"/>
              </a:rPr>
              <a:t> quay </a:t>
            </a:r>
            <a:r>
              <a:rPr lang="en-US" dirty="0" err="1">
                <a:ea typeface="Calibri"/>
                <a:cs typeface="Calibri"/>
              </a:rPr>
              <a:t>vòng</a:t>
            </a:r>
            <a:r>
              <a:rPr lang="en-US" dirty="0">
                <a:ea typeface="Calibri"/>
                <a:cs typeface="Calibri"/>
              </a:rPr>
              <a:t> </a:t>
            </a:r>
            <a:r>
              <a:rPr lang="en-US" dirty="0" err="1">
                <a:ea typeface="Calibri"/>
                <a:cs typeface="Calibri"/>
              </a:rPr>
              <a:t>không</a:t>
            </a:r>
            <a:r>
              <a:rPr lang="en-US" dirty="0">
                <a:ea typeface="Calibri"/>
                <a:cs typeface="Calibri"/>
              </a:rPr>
              <a:t> </a:t>
            </a:r>
            <a:r>
              <a:rPr lang="en-US" dirty="0" err="1">
                <a:ea typeface="Calibri"/>
                <a:cs typeface="Calibri"/>
              </a:rPr>
              <a:t>cần</a:t>
            </a:r>
            <a:r>
              <a:rPr lang="en-US" dirty="0">
                <a:ea typeface="Calibri"/>
                <a:cs typeface="Calibri"/>
              </a:rPr>
              <a:t> backup </a:t>
            </a:r>
            <a:r>
              <a:rPr lang="en-US" dirty="0" err="1">
                <a:ea typeface="Calibri"/>
                <a:cs typeface="Calibri"/>
              </a:rPr>
              <a:t>dữ</a:t>
            </a:r>
            <a:r>
              <a:rPr lang="en-US" dirty="0">
                <a:ea typeface="Calibri"/>
                <a:cs typeface="Calibri"/>
              </a:rPr>
              <a:t> </a:t>
            </a:r>
            <a:r>
              <a:rPr lang="en-US" dirty="0" err="1">
                <a:ea typeface="Calibri"/>
                <a:cs typeface="Calibri"/>
              </a:rPr>
              <a:t>liệu</a:t>
            </a:r>
            <a:endParaRPr lang="en-US" dirty="0">
              <a:ea typeface="Calibri"/>
              <a:cs typeface="Calibri"/>
            </a:endParaRPr>
          </a:p>
          <a:p>
            <a:pPr marL="285750" indent="-285750">
              <a:buFont typeface="Arial" panose="020B0604020202020204" pitchFamily="34" charset="0"/>
              <a:buChar char="•"/>
            </a:pPr>
            <a:r>
              <a:rPr lang="en-US" dirty="0"/>
              <a:t>Sizing: Data </a:t>
            </a:r>
            <a:r>
              <a:rPr lang="en-US" dirty="0" err="1"/>
              <a:t>từ</a:t>
            </a:r>
            <a:r>
              <a:rPr lang="en-US" dirty="0"/>
              <a:t> 202401 </a:t>
            </a:r>
            <a:r>
              <a:rPr lang="en-US" dirty="0" err="1"/>
              <a:t>đến</a:t>
            </a:r>
            <a:r>
              <a:rPr lang="en-US" dirty="0"/>
              <a:t> nay, incremental monthly</a:t>
            </a:r>
            <a:endParaRPr lang="en-US" dirty="0">
              <a:ea typeface="Calibri"/>
              <a:cs typeface="Calibri"/>
            </a:endParaRPr>
          </a:p>
          <a:p>
            <a:pPr marL="285750" indent="-285750">
              <a:buFont typeface="Arial" panose="020B0604020202020204" pitchFamily="34" charset="0"/>
              <a:buChar char="•"/>
            </a:pPr>
            <a:r>
              <a:rPr lang="en-US" dirty="0" err="1"/>
              <a:t>Tần</a:t>
            </a:r>
            <a:r>
              <a:rPr lang="en-US" dirty="0"/>
              <a:t> </a:t>
            </a:r>
            <a:r>
              <a:rPr lang="en-US" dirty="0" err="1"/>
              <a:t>suất</a:t>
            </a:r>
            <a:r>
              <a:rPr lang="en-US" dirty="0"/>
              <a:t> </a:t>
            </a:r>
            <a:r>
              <a:rPr lang="en-US" dirty="0" err="1"/>
              <a:t>cập</a:t>
            </a:r>
            <a:r>
              <a:rPr lang="en-US" dirty="0"/>
              <a:t> </a:t>
            </a:r>
            <a:r>
              <a:rPr lang="en-US" dirty="0" err="1"/>
              <a:t>nhật</a:t>
            </a:r>
            <a:r>
              <a:rPr lang="en-US" dirty="0"/>
              <a:t>: </a:t>
            </a:r>
            <a:r>
              <a:rPr lang="en-US" dirty="0" err="1"/>
              <a:t>định</a:t>
            </a:r>
            <a:r>
              <a:rPr lang="en-US" dirty="0"/>
              <a:t> </a:t>
            </a:r>
            <a:r>
              <a:rPr lang="en-US" dirty="0" err="1"/>
              <a:t>kỳ</a:t>
            </a:r>
            <a:r>
              <a:rPr lang="en-US" dirty="0"/>
              <a:t> </a:t>
            </a:r>
            <a:r>
              <a:rPr lang="en-US" dirty="0" err="1"/>
              <a:t>hàng</a:t>
            </a:r>
            <a:r>
              <a:rPr lang="en-US" dirty="0"/>
              <a:t> </a:t>
            </a:r>
            <a:r>
              <a:rPr lang="en-US" dirty="0" err="1"/>
              <a:t>tháng</a:t>
            </a:r>
            <a:endParaRPr lang="en-US" dirty="0">
              <a:ea typeface="Calibri"/>
              <a:cs typeface="Calibri"/>
            </a:endParaRPr>
          </a:p>
          <a:p>
            <a:pPr marL="285750" indent="-285750">
              <a:buFont typeface="Arial" panose="020B0604020202020204" pitchFamily="34" charset="0"/>
              <a:buChar char="•"/>
            </a:pPr>
            <a:r>
              <a:rPr lang="en-US" dirty="0" err="1"/>
              <a:t>Hình</a:t>
            </a:r>
            <a:r>
              <a:rPr lang="en-US" dirty="0"/>
              <a:t> </a:t>
            </a:r>
            <a:r>
              <a:rPr lang="en-US" dirty="0" err="1"/>
              <a:t>thức</a:t>
            </a:r>
            <a:r>
              <a:rPr lang="en-US" dirty="0"/>
              <a:t> </a:t>
            </a:r>
            <a:r>
              <a:rPr lang="en-US" dirty="0" err="1"/>
              <a:t>lưu</a:t>
            </a:r>
            <a:r>
              <a:rPr lang="en-US" dirty="0"/>
              <a:t> </a:t>
            </a:r>
            <a:r>
              <a:rPr lang="en-US" dirty="0" err="1"/>
              <a:t>trữ</a:t>
            </a:r>
            <a:r>
              <a:rPr lang="en-US" dirty="0"/>
              <a:t>: file *.parquet </a:t>
            </a:r>
            <a:r>
              <a:rPr lang="en-US" dirty="0" err="1"/>
              <a:t>trên</a:t>
            </a:r>
            <a:r>
              <a:rPr lang="en-US" dirty="0"/>
              <a:t> Data Science Hub</a:t>
            </a:r>
            <a:endParaRPr lang="en-US" dirty="0">
              <a:ea typeface="Calibri"/>
              <a:cs typeface="Calibri"/>
            </a:endParaRPr>
          </a:p>
          <a:p>
            <a:pPr marL="285750" indent="-285750">
              <a:buFont typeface="Arial" panose="020B0604020202020204" pitchFamily="34" charset="0"/>
              <a:buChar char="•"/>
            </a:pPr>
            <a:r>
              <a:rPr lang="en-US" dirty="0"/>
              <a:t>Feature store </a:t>
            </a:r>
            <a:r>
              <a:rPr lang="en-US" dirty="0" err="1"/>
              <a:t>được</a:t>
            </a:r>
            <a:r>
              <a:rPr lang="en-US" dirty="0"/>
              <a:t> </a:t>
            </a:r>
            <a:r>
              <a:rPr lang="en-US" dirty="0" err="1"/>
              <a:t>lưu</a:t>
            </a:r>
            <a:r>
              <a:rPr lang="en-US" dirty="0"/>
              <a:t> </a:t>
            </a:r>
            <a:r>
              <a:rPr lang="en-US" dirty="0" err="1"/>
              <a:t>trữ</a:t>
            </a:r>
            <a:r>
              <a:rPr lang="en-US" dirty="0"/>
              <a:t> incremental </a:t>
            </a:r>
            <a:r>
              <a:rPr lang="en-US" dirty="0" err="1"/>
              <a:t>sau</a:t>
            </a:r>
            <a:r>
              <a:rPr lang="en-US" dirty="0"/>
              <a:t> </a:t>
            </a:r>
            <a:r>
              <a:rPr lang="en-US" dirty="0" err="1"/>
              <a:t>mỗi</a:t>
            </a:r>
            <a:r>
              <a:rPr lang="en-US" dirty="0"/>
              <a:t> </a:t>
            </a:r>
            <a:r>
              <a:rPr lang="en-US" dirty="0" err="1"/>
              <a:t>lần</a:t>
            </a:r>
            <a:r>
              <a:rPr lang="en-US" dirty="0"/>
              <a:t> </a:t>
            </a:r>
            <a:r>
              <a:rPr lang="en-US" dirty="0" err="1"/>
              <a:t>cập</a:t>
            </a:r>
            <a:r>
              <a:rPr lang="en-US" dirty="0"/>
              <a:t> </a:t>
            </a:r>
            <a:r>
              <a:rPr lang="en-US" dirty="0" err="1"/>
              <a:t>nhật</a:t>
            </a:r>
            <a:endParaRPr lang="en-US" dirty="0"/>
          </a:p>
        </p:txBody>
      </p:sp>
    </p:spTree>
    <p:extLst>
      <p:ext uri="{BB962C8B-B14F-4D97-AF65-F5344CB8AC3E}">
        <p14:creationId xmlns:p14="http://schemas.microsoft.com/office/powerpoint/2010/main" val="2162735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D06DD-26B0-11DA-368E-FDC15174EBDD}"/>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3C768CB4-7F2F-B1A6-8077-E92C8B2FBBBE}"/>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a:latin typeface="Times New Roman"/>
                <a:cs typeface="Times New Roman"/>
              </a:rPr>
              <a:t>Deployment Architecture</a:t>
            </a:r>
            <a:endParaRPr lang="en-AU" sz="3200">
              <a:solidFill>
                <a:schemeClr val="accent5"/>
              </a:solidFill>
              <a:latin typeface="Times New Roman"/>
              <a:cs typeface="Times New Roman"/>
            </a:endParaRPr>
          </a:p>
        </p:txBody>
      </p:sp>
      <p:sp>
        <p:nvSpPr>
          <p:cNvPr id="2" name="Rectangle 1">
            <a:extLst>
              <a:ext uri="{FF2B5EF4-FFF2-40B4-BE49-F238E27FC236}">
                <a16:creationId xmlns:a16="http://schemas.microsoft.com/office/drawing/2014/main" id="{51D115D5-A19F-CF2D-1AC4-78F1B9F8AC15}"/>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AI-generated content may be incorrect.">
            <a:extLst>
              <a:ext uri="{FF2B5EF4-FFF2-40B4-BE49-F238E27FC236}">
                <a16:creationId xmlns:a16="http://schemas.microsoft.com/office/drawing/2014/main" id="{A0155767-7EF8-F789-2065-4044AABD3959}"/>
              </a:ext>
            </a:extLst>
          </p:cNvPr>
          <p:cNvPicPr>
            <a:picLocks noChangeAspect="1"/>
          </p:cNvPicPr>
          <p:nvPr/>
        </p:nvPicPr>
        <p:blipFill>
          <a:blip r:embed="rId3"/>
          <a:stretch>
            <a:fillRect/>
          </a:stretch>
        </p:blipFill>
        <p:spPr>
          <a:xfrm>
            <a:off x="372490" y="773043"/>
            <a:ext cx="9304587" cy="5974522"/>
          </a:xfrm>
          <a:prstGeom prst="rect">
            <a:avLst/>
          </a:prstGeom>
        </p:spPr>
      </p:pic>
    </p:spTree>
    <p:extLst>
      <p:ext uri="{BB962C8B-B14F-4D97-AF65-F5344CB8AC3E}">
        <p14:creationId xmlns:p14="http://schemas.microsoft.com/office/powerpoint/2010/main" val="2934221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D06DD-26B0-11DA-368E-FDC15174EBDD}"/>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3C768CB4-7F2F-B1A6-8077-E92C8B2FBBBE}"/>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a:latin typeface="Times New Roman"/>
                <a:cs typeface="Times New Roman"/>
              </a:rPr>
              <a:t>Tech stack</a:t>
            </a:r>
            <a:endParaRPr lang="en-AU" sz="3200">
              <a:solidFill>
                <a:schemeClr val="accent5"/>
              </a:solidFill>
              <a:latin typeface="Times New Roman"/>
              <a:cs typeface="Times New Roman"/>
            </a:endParaRPr>
          </a:p>
        </p:txBody>
      </p:sp>
      <p:sp>
        <p:nvSpPr>
          <p:cNvPr id="2" name="Rectangle 1">
            <a:extLst>
              <a:ext uri="{FF2B5EF4-FFF2-40B4-BE49-F238E27FC236}">
                <a16:creationId xmlns:a16="http://schemas.microsoft.com/office/drawing/2014/main" id="{51D115D5-A19F-CF2D-1AC4-78F1B9F8AC15}"/>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2591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A80F4-A8CB-6CE2-37B8-37BA97169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31316B6-8658-156E-E761-B556AA2A3FA6}"/>
              </a:ext>
            </a:extLst>
          </p:cNvPr>
          <p:cNvSpPr>
            <a:spLocks noGrp="1"/>
          </p:cNvSpPr>
          <p:nvPr>
            <p:ph type="title"/>
          </p:nvPr>
        </p:nvSpPr>
        <p:spPr>
          <a:xfrm>
            <a:off x="263336" y="53511"/>
            <a:ext cx="11082528" cy="384721"/>
          </a:xfrm>
        </p:spPr>
        <p:txBody>
          <a:bodyPr/>
          <a:lstStyle/>
          <a:p>
            <a:r>
              <a:rPr lang="en-US"/>
              <a:t>QLYC-10380</a:t>
            </a:r>
            <a:r>
              <a:rPr lang="en-US" dirty="0"/>
              <a:t>| </a:t>
            </a:r>
            <a:r>
              <a:rPr lang="en-US" err="1"/>
              <a:t>Xây</a:t>
            </a:r>
            <a:r>
              <a:rPr lang="en-US"/>
              <a:t> </a:t>
            </a:r>
            <a:r>
              <a:rPr lang="en-US" err="1"/>
              <a:t>dựng</a:t>
            </a:r>
            <a:r>
              <a:rPr lang="en-US"/>
              <a:t> app upload </a:t>
            </a:r>
            <a:r>
              <a:rPr lang="en-US" err="1"/>
              <a:t>cho</a:t>
            </a:r>
            <a:r>
              <a:rPr lang="en-US"/>
              <a:t> file Thuế</a:t>
            </a:r>
            <a:endParaRPr lang="en-US">
              <a:cs typeface="Arial"/>
            </a:endParaRPr>
          </a:p>
        </p:txBody>
      </p:sp>
      <p:sp>
        <p:nvSpPr>
          <p:cNvPr id="89" name="TextBox 88">
            <a:extLst>
              <a:ext uri="{FF2B5EF4-FFF2-40B4-BE49-F238E27FC236}">
                <a16:creationId xmlns:a16="http://schemas.microsoft.com/office/drawing/2014/main" id="{DEEE97AE-07C9-4E66-AF6D-25AB79327139}"/>
              </a:ext>
            </a:extLst>
          </p:cNvPr>
          <p:cNvSpPr txBox="1"/>
          <p:nvPr/>
        </p:nvSpPr>
        <p:spPr>
          <a:xfrm>
            <a:off x="177350" y="465240"/>
            <a:ext cx="11723005" cy="1846659"/>
          </a:xfrm>
          <a:prstGeom prst="rect">
            <a:avLst/>
          </a:prstGeom>
          <a:noFill/>
        </p:spPr>
        <p:txBody>
          <a:bodyPr wrap="square" lIns="91440" tIns="45720" rIns="91440" bIns="45720" anchor="t">
            <a:spAutoFit/>
          </a:bodyPr>
          <a:lstStyle/>
          <a:p>
            <a:pPr>
              <a:spcAft>
                <a:spcPts val="600"/>
              </a:spcAft>
            </a:pPr>
            <a:r>
              <a:rPr lang="en-US" sz="1200" b="1" dirty="0"/>
              <a:t>Pain point: </a:t>
            </a:r>
            <a:r>
              <a:rPr lang="en-US" sz="1200" dirty="0" err="1"/>
              <a:t>Hàng</a:t>
            </a:r>
            <a:r>
              <a:rPr lang="en-US" sz="1200" dirty="0"/>
              <a:t> </a:t>
            </a:r>
            <a:r>
              <a:rPr lang="en-US" sz="1200" dirty="0" err="1"/>
              <a:t>tháng</a:t>
            </a:r>
            <a:r>
              <a:rPr lang="en-US" sz="1200" dirty="0"/>
              <a:t> NSD upload </a:t>
            </a:r>
            <a:r>
              <a:rPr lang="en-US" sz="1200" dirty="0" err="1"/>
              <a:t>khoảng</a:t>
            </a:r>
            <a:r>
              <a:rPr lang="en-US" sz="1200" dirty="0"/>
              <a:t> 300 files </a:t>
            </a:r>
            <a:r>
              <a:rPr lang="en-US" sz="1200" dirty="0" err="1"/>
              <a:t>thuế</a:t>
            </a:r>
            <a:r>
              <a:rPr lang="en-US" sz="1200" dirty="0"/>
              <a:t> </a:t>
            </a:r>
            <a:r>
              <a:rPr lang="en-US" sz="1200" dirty="0" err="1"/>
              <a:t>định</a:t>
            </a:r>
            <a:r>
              <a:rPr lang="en-US" sz="1200" dirty="0"/>
              <a:t> </a:t>
            </a:r>
            <a:r>
              <a:rPr lang="en-US" sz="1200" dirty="0" err="1"/>
              <a:t>dạng</a:t>
            </a:r>
            <a:r>
              <a:rPr lang="en-US" sz="1200" dirty="0"/>
              <a:t> XML </a:t>
            </a:r>
            <a:r>
              <a:rPr lang="en-US" sz="1200" dirty="0" err="1"/>
              <a:t>vào</a:t>
            </a:r>
            <a:r>
              <a:rPr lang="en-US" sz="1200" dirty="0"/>
              <a:t> </a:t>
            </a:r>
            <a:r>
              <a:rPr lang="en-US" sz="1200" dirty="0" err="1"/>
              <a:t>hệ</a:t>
            </a:r>
            <a:r>
              <a:rPr lang="en-US" sz="1200" dirty="0"/>
              <a:t> </a:t>
            </a:r>
            <a:r>
              <a:rPr lang="en-US" sz="1200" dirty="0" err="1"/>
              <a:t>thống</a:t>
            </a:r>
            <a:r>
              <a:rPr lang="en-US" sz="1200" dirty="0"/>
              <a:t> Jupiter ...</a:t>
            </a:r>
          </a:p>
          <a:p>
            <a:pPr>
              <a:spcAft>
                <a:spcPts val="600"/>
              </a:spcAft>
            </a:pPr>
            <a:r>
              <a:rPr lang="en-US" sz="1200" b="1" dirty="0" err="1"/>
              <a:t>Giải</a:t>
            </a:r>
            <a:r>
              <a:rPr lang="en-US" sz="1200" b="1" dirty="0"/>
              <a:t> </a:t>
            </a:r>
            <a:r>
              <a:rPr lang="en-US" sz="1200" b="1" dirty="0" err="1"/>
              <a:t>pháp</a:t>
            </a:r>
            <a:r>
              <a:rPr lang="en-US" sz="1200" dirty="0"/>
              <a:t>: </a:t>
            </a:r>
            <a:r>
              <a:rPr lang="en-US" sz="1200" dirty="0" err="1"/>
              <a:t>Xây</a:t>
            </a:r>
            <a:r>
              <a:rPr lang="en-US" sz="1200" dirty="0"/>
              <a:t> </a:t>
            </a:r>
            <a:r>
              <a:rPr lang="en-US" sz="1200" dirty="0" err="1"/>
              <a:t>dựng</a:t>
            </a:r>
            <a:r>
              <a:rPr lang="en-US" sz="1200" dirty="0"/>
              <a:t> </a:t>
            </a:r>
            <a:r>
              <a:rPr lang="en-US" sz="1200" dirty="0" err="1"/>
              <a:t>hệ</a:t>
            </a:r>
            <a:r>
              <a:rPr lang="en-US" sz="1200" dirty="0"/>
              <a:t> </a:t>
            </a:r>
            <a:r>
              <a:rPr lang="en-US" sz="1200" dirty="0" err="1"/>
              <a:t>thống</a:t>
            </a:r>
            <a:r>
              <a:rPr lang="en-US" sz="1200" dirty="0"/>
              <a:t> upload </a:t>
            </a:r>
            <a:r>
              <a:rPr lang="en-US" sz="1200" dirty="0" err="1"/>
              <a:t>và</a:t>
            </a:r>
            <a:r>
              <a:rPr lang="en-US" sz="1200" dirty="0"/>
              <a:t> </a:t>
            </a:r>
            <a:r>
              <a:rPr lang="en-US" sz="1200" dirty="0" err="1"/>
              <a:t>xử</a:t>
            </a:r>
            <a:r>
              <a:rPr lang="en-US" sz="1200" dirty="0"/>
              <a:t> </a:t>
            </a:r>
            <a:r>
              <a:rPr lang="en-US" sz="1200" dirty="0" err="1"/>
              <a:t>lý</a:t>
            </a:r>
            <a:r>
              <a:rPr lang="en-US" sz="1200" dirty="0"/>
              <a:t> </a:t>
            </a:r>
            <a:r>
              <a:rPr lang="en-US" sz="1200" dirty="0" err="1"/>
              <a:t>cho</a:t>
            </a:r>
            <a:r>
              <a:rPr lang="en-US" sz="1200" dirty="0"/>
              <a:t> </a:t>
            </a:r>
            <a:r>
              <a:rPr lang="en-US" sz="1200" dirty="0" err="1"/>
              <a:t>nhiều</a:t>
            </a:r>
            <a:r>
              <a:rPr lang="en-US" sz="1200" dirty="0"/>
              <a:t> </a:t>
            </a:r>
            <a:r>
              <a:rPr lang="en-US" sz="1200" dirty="0" err="1"/>
              <a:t>định</a:t>
            </a:r>
            <a:r>
              <a:rPr lang="en-US" sz="1200" dirty="0"/>
              <a:t> </a:t>
            </a:r>
            <a:r>
              <a:rPr lang="en-US" sz="1200" dirty="0" err="1"/>
              <a:t>dạng</a:t>
            </a:r>
            <a:r>
              <a:rPr lang="en-US" sz="1200" dirty="0"/>
              <a:t> file XML, </a:t>
            </a:r>
            <a:r>
              <a:rPr lang="en-US" sz="1200" dirty="0" err="1"/>
              <a:t>có</a:t>
            </a:r>
            <a:r>
              <a:rPr lang="en-US" sz="1200" dirty="0"/>
              <a:t> </a:t>
            </a:r>
            <a:r>
              <a:rPr lang="en-US" sz="1200" dirty="0" err="1"/>
              <a:t>khả</a:t>
            </a:r>
            <a:r>
              <a:rPr lang="en-US" sz="1200" dirty="0"/>
              <a:t> </a:t>
            </a:r>
            <a:r>
              <a:rPr lang="en-US" sz="1200" dirty="0" err="1"/>
              <a:t>năng</a:t>
            </a:r>
            <a:r>
              <a:rPr lang="en-US" sz="1200" dirty="0"/>
              <a:t> </a:t>
            </a:r>
            <a:r>
              <a:rPr lang="en-US" sz="1200" dirty="0" err="1"/>
              <a:t>mở</a:t>
            </a:r>
            <a:r>
              <a:rPr lang="en-US" sz="1200" dirty="0"/>
              <a:t> </a:t>
            </a:r>
            <a:r>
              <a:rPr lang="en-US" sz="1200" dirty="0" err="1"/>
              <a:t>rộng</a:t>
            </a:r>
            <a:r>
              <a:rPr lang="en-US" sz="1200" dirty="0"/>
              <a:t> </a:t>
            </a:r>
            <a:r>
              <a:rPr lang="en-US" sz="1200" dirty="0" err="1"/>
              <a:t>ra</a:t>
            </a:r>
            <a:r>
              <a:rPr lang="en-US" sz="1200" dirty="0"/>
              <a:t> </a:t>
            </a:r>
            <a:r>
              <a:rPr lang="en-US" sz="1200" dirty="0" err="1"/>
              <a:t>các</a:t>
            </a:r>
            <a:r>
              <a:rPr lang="en-US" sz="1200" dirty="0"/>
              <a:t> </a:t>
            </a:r>
            <a:r>
              <a:rPr lang="en-US" sz="1200" dirty="0" err="1"/>
              <a:t>định</a:t>
            </a:r>
            <a:r>
              <a:rPr lang="en-US" sz="1200" dirty="0"/>
              <a:t> </a:t>
            </a:r>
            <a:r>
              <a:rPr lang="en-US" sz="1200" dirty="0" err="1"/>
              <a:t>dạng</a:t>
            </a:r>
            <a:r>
              <a:rPr lang="en-US" sz="1200" dirty="0"/>
              <a:t> file </a:t>
            </a:r>
            <a:r>
              <a:rPr lang="en-US" sz="1200" dirty="0" err="1"/>
              <a:t>khác</a:t>
            </a:r>
            <a:r>
              <a:rPr lang="en-US" sz="1200" dirty="0"/>
              <a:t>, scale </a:t>
            </a:r>
            <a:r>
              <a:rPr lang="en-US" sz="1200" dirty="0" err="1"/>
              <a:t>và</a:t>
            </a:r>
            <a:r>
              <a:rPr lang="en-US" sz="1200" dirty="0"/>
              <a:t> </a:t>
            </a:r>
            <a:r>
              <a:rPr lang="en-US" sz="1200" dirty="0" err="1"/>
              <a:t>bảo</a:t>
            </a:r>
            <a:r>
              <a:rPr lang="en-US" sz="1200" dirty="0"/>
              <a:t> </a:t>
            </a:r>
            <a:r>
              <a:rPr lang="en-US" sz="1200" dirty="0" err="1"/>
              <a:t>mật</a:t>
            </a:r>
            <a:r>
              <a:rPr lang="en-US" sz="1200" dirty="0"/>
              <a:t> ...</a:t>
            </a:r>
            <a:endParaRPr lang="en-US" sz="1200" dirty="0">
              <a:cs typeface="Arial"/>
            </a:endParaRPr>
          </a:p>
          <a:p>
            <a:pPr>
              <a:spcAft>
                <a:spcPts val="600"/>
              </a:spcAft>
            </a:pPr>
            <a:r>
              <a:rPr lang="en-US" sz="1200" b="1" dirty="0" err="1"/>
              <a:t>Thông</a:t>
            </a:r>
            <a:r>
              <a:rPr lang="en-US" sz="1200" b="1" dirty="0"/>
              <a:t> tin chi </a:t>
            </a:r>
            <a:r>
              <a:rPr lang="en-US" sz="1200" b="1" dirty="0" err="1"/>
              <a:t>tiết</a:t>
            </a:r>
            <a:r>
              <a:rPr lang="en-US" sz="1200" b="1" dirty="0"/>
              <a:t>:</a:t>
            </a:r>
            <a:endParaRPr lang="en-US" sz="1200" b="1" dirty="0">
              <a:cs typeface="Arial"/>
            </a:endParaRPr>
          </a:p>
          <a:p>
            <a:pPr marL="285750" indent="-285750">
              <a:spcAft>
                <a:spcPts val="600"/>
              </a:spcAft>
              <a:buFont typeface="Arial" panose="020B0604020202020204" pitchFamily="34" charset="0"/>
              <a:buChar char="•"/>
            </a:pPr>
            <a:r>
              <a:rPr lang="en-US" sz="1200" b="1" dirty="0" err="1"/>
              <a:t>Số</a:t>
            </a:r>
            <a:r>
              <a:rPr lang="en-US" sz="1200" dirty="0"/>
              <a:t> </a:t>
            </a:r>
            <a:r>
              <a:rPr lang="en-US" sz="1200" b="1" dirty="0" err="1"/>
              <a:t>lượng</a:t>
            </a:r>
            <a:r>
              <a:rPr lang="en-US" sz="1200" b="1" dirty="0"/>
              <a:t> feature</a:t>
            </a:r>
            <a:r>
              <a:rPr lang="en-US" sz="1200" dirty="0"/>
              <a:t>: 1</a:t>
            </a:r>
          </a:p>
          <a:p>
            <a:pPr marL="285750" indent="-285750">
              <a:spcAft>
                <a:spcPts val="600"/>
              </a:spcAft>
              <a:buFont typeface="Arial" panose="020B0604020202020204" pitchFamily="34" charset="0"/>
              <a:buChar char="•"/>
            </a:pPr>
            <a:r>
              <a:rPr lang="en-US" sz="1200" b="1"/>
              <a:t>Label</a:t>
            </a:r>
            <a:r>
              <a:rPr lang="en-US" sz="1200"/>
              <a:t>: </a:t>
            </a:r>
            <a:r>
              <a:rPr lang="en-US" sz="1200" dirty="0"/>
              <a:t> </a:t>
            </a:r>
            <a:endParaRPr lang="en-US" sz="1200" dirty="0">
              <a:cs typeface="Arial"/>
            </a:endParaRPr>
          </a:p>
          <a:p>
            <a:pPr marL="285750" indent="-285750">
              <a:spcAft>
                <a:spcPts val="600"/>
              </a:spcAft>
              <a:buFont typeface="Arial" panose="020B0604020202020204" pitchFamily="34" charset="0"/>
              <a:buChar char="•"/>
            </a:pPr>
            <a:r>
              <a:rPr lang="en-US" sz="1200" b="1"/>
              <a:t>Performance</a:t>
            </a:r>
            <a:r>
              <a:rPr lang="en-US" sz="1200"/>
              <a:t>: </a:t>
            </a:r>
          </a:p>
          <a:p>
            <a:pPr marL="285750" indent="-285750">
              <a:spcAft>
                <a:spcPts val="600"/>
              </a:spcAft>
              <a:buFont typeface="Arial" panose="020B0604020202020204" pitchFamily="34" charset="0"/>
              <a:buChar char="•"/>
            </a:pPr>
            <a:r>
              <a:rPr lang="en-US" sz="1200" b="1" dirty="0"/>
              <a:t>Sizing (</a:t>
            </a:r>
            <a:r>
              <a:rPr lang="en-US" sz="1200" b="1" dirty="0" err="1"/>
              <a:t>Số</a:t>
            </a:r>
            <a:r>
              <a:rPr lang="en-US" sz="1200" b="1" dirty="0"/>
              <a:t> </a:t>
            </a:r>
            <a:r>
              <a:rPr lang="en-US" sz="1200" b="1" dirty="0" err="1"/>
              <a:t>lượng</a:t>
            </a:r>
            <a:r>
              <a:rPr lang="en-US" sz="1200" b="1" dirty="0"/>
              <a:t> KH)</a:t>
            </a:r>
            <a:r>
              <a:rPr lang="en-US" sz="1200" dirty="0"/>
              <a:t>: </a:t>
            </a:r>
          </a:p>
        </p:txBody>
      </p:sp>
      <p:sp>
        <p:nvSpPr>
          <p:cNvPr id="93" name="Slide Number Placeholder 2">
            <a:extLst>
              <a:ext uri="{FF2B5EF4-FFF2-40B4-BE49-F238E27FC236}">
                <a16:creationId xmlns:a16="http://schemas.microsoft.com/office/drawing/2014/main" id="{B3A2F84F-0757-5FC1-BB8E-27E9355A19B6}"/>
              </a:ext>
            </a:extLst>
          </p:cNvPr>
          <p:cNvSpPr txBox="1">
            <a:spLocks/>
          </p:cNvSpPr>
          <p:nvPr/>
        </p:nvSpPr>
        <p:spPr bwMode="gray">
          <a:xfrm>
            <a:off x="11719322" y="6414447"/>
            <a:ext cx="472686" cy="303998"/>
          </a:xfrm>
          <a:prstGeom prst="rect">
            <a:avLst/>
          </a:prstGeom>
          <a:noFill/>
          <a:ln w="9525">
            <a:noFill/>
            <a:miter lim="800000"/>
            <a:headEnd/>
            <a:tailEnd/>
          </a:ln>
          <a:effectLst/>
        </p:spPr>
        <p:txBody>
          <a:bodyPr vert="horz" wrap="none" lIns="0" tIns="0" rIns="0" bIns="0" numCol="1" anchor="t" anchorCtr="0" compatLnSpc="1">
            <a:prstTxWarp prst="textNoShape">
              <a:avLst/>
            </a:prstTxWarp>
          </a:bodyPr>
          <a:lstStyle>
            <a:defPPr>
              <a:defRPr lang="en-US"/>
            </a:defPPr>
            <a:lvl1pPr algn="r" rtl="0" fontAlgn="base">
              <a:spcBef>
                <a:spcPct val="0"/>
              </a:spcBef>
              <a:spcAft>
                <a:spcPct val="0"/>
              </a:spcAft>
              <a:defRPr lang="en-GB" sz="2041" b="0" kern="1200">
                <a:solidFill>
                  <a:srgbClr val="AAAAAA"/>
                </a:solidFill>
                <a:latin typeface="Calibri" panose="020F0502020204030204" pitchFamily="34" charset="0"/>
                <a:ea typeface="+mn-ea"/>
                <a:cs typeface="Calibri" panose="020F0502020204030204" pitchFamily="34" charset="0"/>
              </a:defRPr>
            </a:lvl1pPr>
            <a:lvl2pPr marL="555236" algn="l" rtl="0" fontAlgn="base">
              <a:spcBef>
                <a:spcPct val="0"/>
              </a:spcBef>
              <a:spcAft>
                <a:spcPct val="0"/>
              </a:spcAft>
              <a:defRPr sz="1942" kern="1200">
                <a:solidFill>
                  <a:schemeClr val="tx1"/>
                </a:solidFill>
                <a:latin typeface="Arial" charset="0"/>
                <a:ea typeface="+mn-ea"/>
                <a:cs typeface="+mn-cs"/>
              </a:defRPr>
            </a:lvl2pPr>
            <a:lvl3pPr marL="1110474" algn="l" rtl="0" fontAlgn="base">
              <a:spcBef>
                <a:spcPct val="0"/>
              </a:spcBef>
              <a:spcAft>
                <a:spcPct val="0"/>
              </a:spcAft>
              <a:defRPr sz="1942" kern="1200">
                <a:solidFill>
                  <a:schemeClr val="tx1"/>
                </a:solidFill>
                <a:latin typeface="Arial" charset="0"/>
                <a:ea typeface="+mn-ea"/>
                <a:cs typeface="+mn-cs"/>
              </a:defRPr>
            </a:lvl3pPr>
            <a:lvl4pPr marL="1665710" algn="l" rtl="0" fontAlgn="base">
              <a:spcBef>
                <a:spcPct val="0"/>
              </a:spcBef>
              <a:spcAft>
                <a:spcPct val="0"/>
              </a:spcAft>
              <a:defRPr sz="1942" kern="1200">
                <a:solidFill>
                  <a:schemeClr val="tx1"/>
                </a:solidFill>
                <a:latin typeface="Arial" charset="0"/>
                <a:ea typeface="+mn-ea"/>
                <a:cs typeface="+mn-cs"/>
              </a:defRPr>
            </a:lvl4pPr>
            <a:lvl5pPr marL="2220946" algn="l" rtl="0" fontAlgn="base">
              <a:spcBef>
                <a:spcPct val="0"/>
              </a:spcBef>
              <a:spcAft>
                <a:spcPct val="0"/>
              </a:spcAft>
              <a:defRPr sz="1942" kern="1200">
                <a:solidFill>
                  <a:schemeClr val="tx1"/>
                </a:solidFill>
                <a:latin typeface="Arial" charset="0"/>
                <a:ea typeface="+mn-ea"/>
                <a:cs typeface="+mn-cs"/>
              </a:defRPr>
            </a:lvl5pPr>
            <a:lvl6pPr marL="2776183" algn="l" defTabSz="1110474" rtl="0" eaLnBrk="1" latinLnBrk="0" hangingPunct="1">
              <a:defRPr sz="1942" kern="1200">
                <a:solidFill>
                  <a:schemeClr val="tx1"/>
                </a:solidFill>
                <a:latin typeface="Arial" charset="0"/>
                <a:ea typeface="+mn-ea"/>
                <a:cs typeface="+mn-cs"/>
              </a:defRPr>
            </a:lvl6pPr>
            <a:lvl7pPr marL="3331421" algn="l" defTabSz="1110474" rtl="0" eaLnBrk="1" latinLnBrk="0" hangingPunct="1">
              <a:defRPr sz="1942" kern="1200">
                <a:solidFill>
                  <a:schemeClr val="tx1"/>
                </a:solidFill>
                <a:latin typeface="Arial" charset="0"/>
                <a:ea typeface="+mn-ea"/>
                <a:cs typeface="+mn-cs"/>
              </a:defRPr>
            </a:lvl7pPr>
            <a:lvl8pPr marL="3886657" algn="l" defTabSz="1110474" rtl="0" eaLnBrk="1" latinLnBrk="0" hangingPunct="1">
              <a:defRPr sz="1942" kern="1200">
                <a:solidFill>
                  <a:schemeClr val="tx1"/>
                </a:solidFill>
                <a:latin typeface="Arial" charset="0"/>
                <a:ea typeface="+mn-ea"/>
                <a:cs typeface="+mn-cs"/>
              </a:defRPr>
            </a:lvl8pPr>
            <a:lvl9pPr marL="4441893" algn="l" defTabSz="1110474" rtl="0" eaLnBrk="1" latinLnBrk="0" hangingPunct="1">
              <a:defRPr sz="1942" kern="1200">
                <a:solidFill>
                  <a:schemeClr val="tx1"/>
                </a:solidFill>
                <a:latin typeface="Arial" charset="0"/>
                <a:ea typeface="+mn-ea"/>
                <a:cs typeface="+mn-cs"/>
              </a:defRPr>
            </a:lvl9pPr>
          </a:lstStyle>
          <a:p>
            <a:pPr marL="0" marR="0" lvl="0" indent="0" algn="r" defTabSz="933003" rtl="0" eaLnBrk="1" fontAlgn="base" latinLnBrk="0" hangingPunct="1">
              <a:lnSpc>
                <a:spcPct val="100000"/>
              </a:lnSpc>
              <a:spcBef>
                <a:spcPct val="0"/>
              </a:spcBef>
              <a:spcAft>
                <a:spcPct val="0"/>
              </a:spcAft>
              <a:buClrTx/>
              <a:buSzTx/>
              <a:buFontTx/>
              <a:buNone/>
              <a:tabLst/>
              <a:defRPr/>
            </a:pPr>
            <a:fld id="{E271AAED-6163-4724-AD23-2EB3F0C94845}" type="slidenum">
              <a:rPr kumimoji="0" lang="en-US" sz="2041" b="1" i="0" u="none" strike="noStrike" kern="1200" cap="none" spc="0" normalizeH="0" baseline="0" noProof="0" smtClean="0">
                <a:ln>
                  <a:noFill/>
                </a:ln>
                <a:solidFill>
                  <a:srgbClr val="AAAAAA"/>
                </a:solidFill>
                <a:effectLst/>
                <a:uLnTx/>
                <a:uFillTx/>
                <a:latin typeface="Calibri" panose="020F0502020204030204" pitchFamily="34" charset="0"/>
                <a:ea typeface="+mn-ea"/>
                <a:cs typeface="Calibri" panose="020F0502020204030204" pitchFamily="34" charset="0"/>
              </a:rPr>
              <a:pPr marL="0" marR="0" lvl="0" indent="0" algn="r" defTabSz="933003" rtl="0" eaLnBrk="1" fontAlgn="base" latinLnBrk="0" hangingPunct="1">
                <a:lnSpc>
                  <a:spcPct val="100000"/>
                </a:lnSpc>
                <a:spcBef>
                  <a:spcPct val="0"/>
                </a:spcBef>
                <a:spcAft>
                  <a:spcPct val="0"/>
                </a:spcAft>
                <a:buClrTx/>
                <a:buSzTx/>
                <a:buFontTx/>
                <a:buNone/>
                <a:tabLst/>
                <a:defRPr/>
              </a:pPr>
              <a:t>27</a:t>
            </a:fld>
            <a:r>
              <a:rPr kumimoji="0" lang="en-US" sz="2041" b="0" i="0" u="none" strike="noStrike" kern="1200" cap="none" spc="0" normalizeH="0" baseline="0" noProof="0">
                <a:ln>
                  <a:noFill/>
                </a:ln>
                <a:solidFill>
                  <a:srgbClr val="AAAAAA"/>
                </a:solidFill>
                <a:effectLst/>
                <a:uLnTx/>
                <a:uFillTx/>
                <a:latin typeface="Calibri" panose="020F0502020204030204" pitchFamily="34" charset="0"/>
                <a:ea typeface="+mn-ea"/>
                <a:cs typeface="Calibri" panose="020F0502020204030204" pitchFamily="34" charset="0"/>
              </a:rPr>
              <a:t> </a:t>
            </a:r>
          </a:p>
        </p:txBody>
      </p:sp>
      <p:sp>
        <p:nvSpPr>
          <p:cNvPr id="50" name="TextBox 49">
            <a:extLst>
              <a:ext uri="{FF2B5EF4-FFF2-40B4-BE49-F238E27FC236}">
                <a16:creationId xmlns:a16="http://schemas.microsoft.com/office/drawing/2014/main" id="{530394A5-BEAF-4119-9D17-502E92017467}"/>
              </a:ext>
            </a:extLst>
          </p:cNvPr>
          <p:cNvSpPr txBox="1"/>
          <p:nvPr/>
        </p:nvSpPr>
        <p:spPr>
          <a:xfrm>
            <a:off x="7413172" y="1258321"/>
            <a:ext cx="3790472" cy="794554"/>
          </a:xfrm>
          <a:prstGeom prst="rect">
            <a:avLst/>
          </a:prstGeom>
          <a:ln w="6350">
            <a:noFill/>
            <a:miter lim="800000"/>
          </a:ln>
        </p:spPr>
        <p:txBody>
          <a:bodyPr vert="horz" wrap="square" lIns="0" tIns="0" rIns="0" bIns="0" rtlCol="0" anchor="t">
            <a:noAutofit/>
          </a:bodyPr>
          <a:lstStyle/>
          <a:p>
            <a:pPr marL="285750" indent="-285750">
              <a:spcBef>
                <a:spcPts val="300"/>
              </a:spcBef>
              <a:spcAft>
                <a:spcPts val="600"/>
              </a:spcAft>
              <a:buFont typeface="Arial" panose="020B0604020202020204" pitchFamily="34" charset="0"/>
              <a:buChar char="•"/>
            </a:pPr>
            <a:r>
              <a:rPr lang="en-US" sz="1200" b="1"/>
              <a:t>Serving</a:t>
            </a:r>
            <a:r>
              <a:rPr lang="en-US" sz="1200"/>
              <a:t>: </a:t>
            </a:r>
            <a:endParaRPr lang="en-US" sz="1200">
              <a:cs typeface="Arial"/>
            </a:endParaRPr>
          </a:p>
          <a:p>
            <a:pPr marL="285750" indent="-285750">
              <a:spcBef>
                <a:spcPts val="300"/>
              </a:spcBef>
              <a:spcAft>
                <a:spcPts val="600"/>
              </a:spcAft>
              <a:buFont typeface="Arial" panose="020B0604020202020204" pitchFamily="34" charset="0"/>
              <a:buChar char="•"/>
            </a:pPr>
            <a:r>
              <a:rPr lang="en-US" sz="1200" b="1" dirty="0" err="1"/>
              <a:t>Tần</a:t>
            </a:r>
            <a:r>
              <a:rPr lang="en-US" sz="1200" b="1" dirty="0"/>
              <a:t> </a:t>
            </a:r>
            <a:r>
              <a:rPr lang="en-US" sz="1200" b="1" dirty="0" err="1"/>
              <a:t>suất</a:t>
            </a:r>
            <a:r>
              <a:rPr lang="en-US" sz="1200" b="1" dirty="0"/>
              <a:t> refresh/update </a:t>
            </a:r>
            <a:r>
              <a:rPr lang="en-US" sz="1200" b="1" dirty="0" err="1"/>
              <a:t>mô</a:t>
            </a:r>
            <a:r>
              <a:rPr lang="en-US" sz="1200" b="1" dirty="0"/>
              <a:t> </a:t>
            </a:r>
            <a:r>
              <a:rPr lang="en-US" sz="1200" b="1" dirty="0" err="1"/>
              <a:t>hình</a:t>
            </a:r>
            <a:r>
              <a:rPr lang="en-US" sz="1200" dirty="0"/>
              <a:t>: </a:t>
            </a:r>
            <a:endParaRPr lang="en-US" sz="1200" dirty="0">
              <a:cs typeface="Arial"/>
            </a:endParaRPr>
          </a:p>
        </p:txBody>
      </p:sp>
    </p:spTree>
    <p:extLst>
      <p:ext uri="{BB962C8B-B14F-4D97-AF65-F5344CB8AC3E}">
        <p14:creationId xmlns:p14="http://schemas.microsoft.com/office/powerpoint/2010/main" val="2949157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0C676-FA49-5962-B81B-DD9DC7347442}"/>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B46C0DA1-DF4A-4025-8B97-C2633998FC8E}"/>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err="1">
                <a:latin typeface="+mn-lt"/>
                <a:cs typeface="Times New Roman" panose="02020603050405020304" pitchFamily="18" charset="0"/>
              </a:rPr>
              <a:t>Mô</a:t>
            </a:r>
            <a:r>
              <a:rPr lang="en-AU">
                <a:latin typeface="+mn-lt"/>
                <a:cs typeface="Times New Roman" panose="02020603050405020304" pitchFamily="18" charset="0"/>
              </a:rPr>
              <a:t> </a:t>
            </a:r>
            <a:r>
              <a:rPr lang="en-AU" err="1">
                <a:latin typeface="+mn-lt"/>
                <a:cs typeface="Times New Roman" panose="02020603050405020304" pitchFamily="18" charset="0"/>
              </a:rPr>
              <a:t>tả</a:t>
            </a:r>
            <a:r>
              <a:rPr lang="en-AU">
                <a:latin typeface="+mn-lt"/>
                <a:cs typeface="Times New Roman" panose="02020603050405020304" pitchFamily="18" charset="0"/>
              </a:rPr>
              <a:t> </a:t>
            </a:r>
            <a:r>
              <a:rPr lang="en-AU" err="1">
                <a:latin typeface="+mn-lt"/>
                <a:cs typeface="Times New Roman" panose="02020603050405020304" pitchFamily="18" charset="0"/>
              </a:rPr>
              <a:t>thay</a:t>
            </a:r>
            <a:r>
              <a:rPr lang="en-AU">
                <a:latin typeface="+mn-lt"/>
                <a:cs typeface="Times New Roman" panose="02020603050405020304" pitchFamily="18" charset="0"/>
              </a:rPr>
              <a:t> </a:t>
            </a:r>
            <a:r>
              <a:rPr lang="en-AU" err="1">
                <a:latin typeface="+mn-lt"/>
                <a:cs typeface="Times New Roman" panose="02020603050405020304" pitchFamily="18" charset="0"/>
              </a:rPr>
              <a:t>đổi</a:t>
            </a:r>
            <a:r>
              <a:rPr lang="en-AU">
                <a:latin typeface="+mn-lt"/>
                <a:cs typeface="Times New Roman" panose="02020603050405020304" pitchFamily="18" charset="0"/>
              </a:rPr>
              <a:t> </a:t>
            </a:r>
            <a:r>
              <a:rPr lang="en-AU" err="1">
                <a:latin typeface="+mn-lt"/>
                <a:cs typeface="Times New Roman" panose="02020603050405020304" pitchFamily="18" charset="0"/>
              </a:rPr>
              <a:t>hệ</a:t>
            </a:r>
            <a:r>
              <a:rPr lang="en-AU">
                <a:latin typeface="+mn-lt"/>
                <a:cs typeface="Times New Roman" panose="02020603050405020304" pitchFamily="18" charset="0"/>
              </a:rPr>
              <a:t> </a:t>
            </a:r>
            <a:r>
              <a:rPr lang="en-AU" err="1">
                <a:latin typeface="+mn-lt"/>
                <a:cs typeface="Times New Roman" panose="02020603050405020304" pitchFamily="18" charset="0"/>
              </a:rPr>
              <a:t>thống</a:t>
            </a:r>
            <a:endParaRPr lang="en-AU" sz="3200">
              <a:solidFill>
                <a:schemeClr val="accent5"/>
              </a:solidFill>
              <a:latin typeface="+mn-lt"/>
              <a:cs typeface="Times New Roman" panose="02020603050405020304" pitchFamily="18" charset="0"/>
            </a:endParaRPr>
          </a:p>
        </p:txBody>
      </p:sp>
      <p:sp>
        <p:nvSpPr>
          <p:cNvPr id="2" name="Rectangle 1">
            <a:extLst>
              <a:ext uri="{FF2B5EF4-FFF2-40B4-BE49-F238E27FC236}">
                <a16:creationId xmlns:a16="http://schemas.microsoft.com/office/drawing/2014/main" id="{67BE22BA-E982-3AEE-47C5-1B473A34819E}"/>
              </a:ext>
            </a:extLst>
          </p:cNvPr>
          <p:cNvSpPr/>
          <p:nvPr/>
        </p:nvSpPr>
        <p:spPr>
          <a:xfrm>
            <a:off x="527456" y="723538"/>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5" name="Table 74">
            <a:extLst>
              <a:ext uri="{FF2B5EF4-FFF2-40B4-BE49-F238E27FC236}">
                <a16:creationId xmlns:a16="http://schemas.microsoft.com/office/drawing/2014/main" id="{494ED54B-EA6A-AF10-93AF-DC52F2500DF0}"/>
              </a:ext>
            </a:extLst>
          </p:cNvPr>
          <p:cNvGraphicFramePr>
            <a:graphicFrameLocks noGrp="1"/>
          </p:cNvGraphicFramePr>
          <p:nvPr>
            <p:extLst>
              <p:ext uri="{D42A27DB-BD31-4B8C-83A1-F6EECF244321}">
                <p14:modId xmlns:p14="http://schemas.microsoft.com/office/powerpoint/2010/main" val="1892033111"/>
              </p:ext>
            </p:extLst>
          </p:nvPr>
        </p:nvGraphicFramePr>
        <p:xfrm>
          <a:off x="527456" y="1142432"/>
          <a:ext cx="10769598" cy="3840480"/>
        </p:xfrm>
        <a:graphic>
          <a:graphicData uri="http://schemas.openxmlformats.org/drawingml/2006/table">
            <a:tbl>
              <a:tblPr firstRow="1" bandRow="1">
                <a:tableStyleId>{5C22544A-7EE6-4342-B048-85BDC9FD1C3A}</a:tableStyleId>
              </a:tblPr>
              <a:tblGrid>
                <a:gridCol w="1538514">
                  <a:extLst>
                    <a:ext uri="{9D8B030D-6E8A-4147-A177-3AD203B41FA5}">
                      <a16:colId xmlns:a16="http://schemas.microsoft.com/office/drawing/2014/main" val="3458938680"/>
                    </a:ext>
                  </a:extLst>
                </a:gridCol>
                <a:gridCol w="2591755">
                  <a:extLst>
                    <a:ext uri="{9D8B030D-6E8A-4147-A177-3AD203B41FA5}">
                      <a16:colId xmlns:a16="http://schemas.microsoft.com/office/drawing/2014/main" val="1608458283"/>
                    </a:ext>
                  </a:extLst>
                </a:gridCol>
                <a:gridCol w="1629953">
                  <a:extLst>
                    <a:ext uri="{9D8B030D-6E8A-4147-A177-3AD203B41FA5}">
                      <a16:colId xmlns:a16="http://schemas.microsoft.com/office/drawing/2014/main" val="626532612"/>
                    </a:ext>
                  </a:extLst>
                </a:gridCol>
                <a:gridCol w="208280">
                  <a:extLst>
                    <a:ext uri="{9D8B030D-6E8A-4147-A177-3AD203B41FA5}">
                      <a16:colId xmlns:a16="http://schemas.microsoft.com/office/drawing/2014/main" val="2274830036"/>
                    </a:ext>
                  </a:extLst>
                </a:gridCol>
                <a:gridCol w="1724068">
                  <a:extLst>
                    <a:ext uri="{9D8B030D-6E8A-4147-A177-3AD203B41FA5}">
                      <a16:colId xmlns:a16="http://schemas.microsoft.com/office/drawing/2014/main" val="2883255219"/>
                    </a:ext>
                  </a:extLst>
                </a:gridCol>
                <a:gridCol w="1538514">
                  <a:extLst>
                    <a:ext uri="{9D8B030D-6E8A-4147-A177-3AD203B41FA5}">
                      <a16:colId xmlns:a16="http://schemas.microsoft.com/office/drawing/2014/main" val="2476655119"/>
                    </a:ext>
                  </a:extLst>
                </a:gridCol>
                <a:gridCol w="1538514">
                  <a:extLst>
                    <a:ext uri="{9D8B030D-6E8A-4147-A177-3AD203B41FA5}">
                      <a16:colId xmlns:a16="http://schemas.microsoft.com/office/drawing/2014/main" val="3239915798"/>
                    </a:ext>
                  </a:extLst>
                </a:gridCol>
              </a:tblGrid>
              <a:tr h="0">
                <a:tc>
                  <a:txBody>
                    <a:bodyPr/>
                    <a:lstStyle/>
                    <a:p>
                      <a:r>
                        <a:rPr lang="en-US"/>
                        <a:t>System Profile</a:t>
                      </a:r>
                    </a:p>
                  </a:txBody>
                  <a:tcPr anchor="ctr">
                    <a:lnR w="12700" cap="flat" cmpd="sng" algn="ctr">
                      <a:solidFill>
                        <a:schemeClr val="bg1"/>
                      </a:solidFill>
                      <a:prstDash val="solid"/>
                      <a:round/>
                      <a:headEnd type="none" w="med" len="med"/>
                      <a:tailEnd type="none" w="med" len="med"/>
                    </a:lnR>
                    <a:solidFill>
                      <a:schemeClr val="accent3"/>
                    </a:solidFill>
                  </a:tcPr>
                </a:tc>
                <a:tc>
                  <a:txBody>
                    <a:bodyPr/>
                    <a:lstStyle/>
                    <a:p>
                      <a:r>
                        <a:rPr lang="en-US" dirty="0"/>
                        <a:t>Component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3"/>
                    </a:solidFill>
                  </a:tcPr>
                </a:tc>
                <a:tc>
                  <a:txBody>
                    <a:bodyPr/>
                    <a:lstStyle/>
                    <a:p>
                      <a:r>
                        <a:rPr lang="en-US"/>
                        <a:t>Sub-Item</a:t>
                      </a:r>
                    </a:p>
                  </a:txBody>
                  <a:tcPr anchor="ctr">
                    <a:lnL w="12700" cap="flat" cmpd="sng" algn="ctr">
                      <a:solidFill>
                        <a:schemeClr val="bg1"/>
                      </a:solidFill>
                      <a:prstDash val="solid"/>
                      <a:round/>
                      <a:headEnd type="none" w="med" len="med"/>
                      <a:tailEnd type="none" w="med" len="med"/>
                    </a:lnL>
                    <a:solidFill>
                      <a:schemeClr val="accent3"/>
                    </a:solidFill>
                  </a:tcPr>
                </a:tc>
                <a:tc>
                  <a:txBody>
                    <a:bodyPr/>
                    <a:lstStyle/>
                    <a:p>
                      <a:pPr algn="ctr"/>
                      <a:endParaRPr lang="en-US"/>
                    </a:p>
                  </a:txBody>
                  <a:tcPr anchor="ctr">
                    <a:lnR w="12700" cap="flat" cmpd="sng" algn="ctr">
                      <a:solidFill>
                        <a:schemeClr val="accent1"/>
                      </a:solidFill>
                      <a:prstDash val="solid"/>
                      <a:round/>
                      <a:headEnd type="none" w="med" len="med"/>
                      <a:tailEnd type="none" w="med" len="med"/>
                    </a:lnR>
                    <a:noFill/>
                  </a:tcPr>
                </a:tc>
                <a:tc>
                  <a:txBody>
                    <a:bodyPr/>
                    <a:lstStyle/>
                    <a:p>
                      <a:pPr algn="ctr"/>
                      <a:r>
                        <a:rPr lang="en-US" dirty="0"/>
                        <a:t>Code</a:t>
                      </a:r>
                    </a:p>
                  </a:txBody>
                  <a:tcPr anchor="ctr">
                    <a:lnL w="12700" cap="flat" cmpd="sng" algn="ctr">
                      <a:solidFill>
                        <a:schemeClr val="accent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algn="ctr"/>
                      <a:r>
                        <a:rPr lang="en-US"/>
                        <a:t>Model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algn="ctr"/>
                      <a:r>
                        <a:rPr lang="en-US"/>
                        <a:t>Data</a:t>
                      </a:r>
                    </a:p>
                  </a:txBody>
                  <a:tcPr anchor="ct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extLst>
                  <a:ext uri="{0D108BD9-81ED-4DB2-BD59-A6C34878D82A}">
                    <a16:rowId xmlns:a16="http://schemas.microsoft.com/office/drawing/2014/main" val="1334462645"/>
                  </a:ext>
                </a:extLst>
              </a:tr>
              <a:tr h="0">
                <a:tc rowSpan="4">
                  <a:txBody>
                    <a:bodyPr/>
                    <a:lstStyle/>
                    <a:p>
                      <a:r>
                        <a:rPr lang="en-US" dirty="0"/>
                        <a:t>App Upload System</a:t>
                      </a:r>
                    </a:p>
                  </a:txBody>
                  <a:tcPr anchor="ctr">
                    <a:lnR w="12700" cap="flat" cmpd="sng" algn="ctr">
                      <a:solidFill>
                        <a:schemeClr val="accent1"/>
                      </a:solidFill>
                      <a:prstDash val="solid"/>
                      <a:round/>
                      <a:headEnd type="none" w="med" len="med"/>
                      <a:tailEnd type="none" w="med" len="med"/>
                    </a:lnR>
                    <a:noFill/>
                  </a:tcPr>
                </a:tc>
                <a:tc rowSpan="3">
                  <a:txBody>
                    <a:bodyPr/>
                    <a:lstStyle/>
                    <a:p>
                      <a:r>
                        <a:rPr lang="en-US" dirty="0"/>
                        <a:t>Front-end</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a:txBody>
                    <a:bodyPr/>
                    <a:lstStyle/>
                    <a:p>
                      <a:r>
                        <a:rPr lang="en-US" dirty="0"/>
                        <a:t>Feature store</a:t>
                      </a:r>
                    </a:p>
                  </a:txBody>
                  <a:tcPr anchor="ctr">
                    <a:lnL w="12700" cap="flat" cmpd="sng" algn="ctr">
                      <a:solidFill>
                        <a:schemeClr val="accent1"/>
                      </a:solidFill>
                      <a:prstDash val="solid"/>
                      <a:round/>
                      <a:headEnd type="none" w="med" len="med"/>
                      <a:tailEnd type="none" w="med" len="med"/>
                    </a:lnL>
                    <a:lnB w="12700" cap="flat" cmpd="sng" algn="ctr">
                      <a:solidFill>
                        <a:schemeClr val="accent1"/>
                      </a:solidFill>
                      <a:prstDash val="solid"/>
                      <a:round/>
                      <a:headEnd type="none" w="med" len="med"/>
                      <a:tailEnd type="none" w="med" len="med"/>
                    </a:lnB>
                    <a:noFill/>
                  </a:tcPr>
                </a:tc>
                <a:tc>
                  <a:txBody>
                    <a:bodyPr/>
                    <a:lstStyle/>
                    <a:p>
                      <a:pPr algn="ctr"/>
                      <a:endParaRPr lang="en-US" b="1"/>
                    </a:p>
                  </a:txBody>
                  <a:tcPr anchor="ctr">
                    <a:lnR w="12700" cap="flat" cmpd="sng" algn="ctr">
                      <a:solidFill>
                        <a:schemeClr val="accent1"/>
                      </a:solidFill>
                      <a:prstDash val="solid"/>
                      <a:round/>
                      <a:headEnd type="none" w="med" len="med"/>
                      <a:tailEnd type="none" w="med" len="med"/>
                    </a:lnR>
                    <a:noFill/>
                  </a:tcPr>
                </a:tc>
                <a:tc>
                  <a:txBody>
                    <a:bodyPr/>
                    <a:lstStyle/>
                    <a:p>
                      <a:pPr algn="ctr"/>
                      <a:endParaRPr lang="en-US" b="1"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b="1"/>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ym typeface="Wingdings 2" panose="05020102010507070707" pitchFamily="18" charset="2"/>
                        </a:rPr>
                        <a:t></a:t>
                      </a:r>
                      <a:endParaRPr lang="en-US" b="1"/>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417222240"/>
                  </a:ext>
                </a:extLst>
              </a:tr>
              <a:tr h="0">
                <a:tc vMerge="1">
                  <a:txBody>
                    <a:bodyPr/>
                    <a:lstStyle/>
                    <a:p>
                      <a:endParaRPr lang="en-US"/>
                    </a:p>
                  </a:txBody>
                  <a:tcPr anchor="ctr"/>
                </a:tc>
                <a:tc vMerge="1">
                  <a:txBody>
                    <a:bodyPr/>
                    <a:lstStyle/>
                    <a:p>
                      <a:endParaRPr lang="en-US"/>
                    </a:p>
                  </a:txBody>
                  <a:tcPr anchor="ctr"/>
                </a:tc>
                <a:tc>
                  <a:txBody>
                    <a:bodyPr/>
                    <a:lstStyle/>
                    <a:p>
                      <a:r>
                        <a:rPr lang="en-US"/>
                        <a:t>Model repo</a:t>
                      </a:r>
                    </a:p>
                  </a:txBody>
                  <a:tcPr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a:p>
                  </a:txBody>
                  <a:tcPr anchor="ctr">
                    <a:lnR w="12700" cap="flat" cmpd="sng" algn="ctr">
                      <a:solidFill>
                        <a:schemeClr val="accent1"/>
                      </a:solidFill>
                      <a:prstDash val="solid"/>
                      <a:round/>
                      <a:headEnd type="none" w="med" len="med"/>
                      <a:tailEnd type="none" w="med" len="med"/>
                    </a:lnR>
                    <a:noFill/>
                  </a:tcPr>
                </a:tc>
                <a:tc>
                  <a:txBody>
                    <a:bodyPr/>
                    <a:lstStyle/>
                    <a:p>
                      <a:pPr algn="ctr"/>
                      <a:endParaRPr lang="en-US"/>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ym typeface="Wingdings 2" panose="05020102010507070707" pitchFamily="18" charset="2"/>
                        </a:rPr>
                        <a:t></a:t>
                      </a:r>
                      <a:endParaRPr lang="en-US" b="1"/>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684139828"/>
                  </a:ext>
                </a:extLst>
              </a:tr>
              <a:tr h="0">
                <a:tc vMerge="1">
                  <a:txBody>
                    <a:bodyPr/>
                    <a:lstStyle/>
                    <a:p>
                      <a:endParaRPr lang="en-US"/>
                    </a:p>
                  </a:txBody>
                  <a:tcPr anchor="ctr"/>
                </a:tc>
                <a:tc vMerge="1">
                  <a:txBody>
                    <a:bodyPr/>
                    <a:lstStyle/>
                    <a:p>
                      <a:endParaRPr lang="en-US"/>
                    </a:p>
                  </a:txBody>
                  <a:tcPr anchor="ctr"/>
                </a:tc>
                <a:tc>
                  <a:txBody>
                    <a:bodyPr/>
                    <a:lstStyle/>
                    <a:p>
                      <a:r>
                        <a:rPr lang="en-US"/>
                        <a:t>Code</a:t>
                      </a:r>
                    </a:p>
                  </a:txBody>
                  <a:tcPr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a:p>
                  </a:txBody>
                  <a:tcPr anchor="ctr">
                    <a:lnR w="12700" cap="flat" cmpd="sng" algn="ctr">
                      <a:solidFill>
                        <a:schemeClr val="accent1"/>
                      </a:solidFill>
                      <a:prstDash val="solid"/>
                      <a:round/>
                      <a:headEnd type="none" w="med" len="med"/>
                      <a:tailEnd type="none" w="med" len="med"/>
                    </a:ln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ym typeface="Wingdings 2" panose="05020102010507070707" pitchFamily="18" charset="2"/>
                        </a:rPr>
                        <a:t></a:t>
                      </a:r>
                      <a:endParaRPr lang="en-US" b="1"/>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17003183"/>
                  </a:ext>
                </a:extLst>
              </a:tr>
              <a:tr h="0">
                <a:tc vMerge="1">
                  <a:txBody>
                    <a:bodyPr/>
                    <a:lstStyle/>
                    <a:p>
                      <a:endParaRPr lang="en-US"/>
                    </a:p>
                  </a:txBody>
                  <a:tcPr anchor="ctr"/>
                </a:tc>
                <a:tc>
                  <a:txBody>
                    <a:bodyPr/>
                    <a:lstStyle/>
                    <a:p>
                      <a:r>
                        <a:rPr lang="en-US" dirty="0"/>
                        <a:t>API Gateway</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US" dirty="0"/>
                    </a:p>
                  </a:txBody>
                  <a:tcPr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dirty="0"/>
                    </a:p>
                  </a:txBody>
                  <a:tcPr anchor="ctr">
                    <a:lnR w="12700" cap="flat" cmpd="sng" algn="ctr">
                      <a:solidFill>
                        <a:schemeClr val="accent1"/>
                      </a:solidFill>
                      <a:prstDash val="solid"/>
                      <a:round/>
                      <a:headEnd type="none" w="med" len="med"/>
                      <a:tailEnd type="none" w="med" len="med"/>
                    </a:lnR>
                    <a:noFill/>
                  </a:tcPr>
                </a:tc>
                <a:tc>
                  <a:txBody>
                    <a:bodyPr/>
                    <a:lstStyle/>
                    <a:p>
                      <a:pPr algn="ctr"/>
                      <a:endParaRPr lang="en-US"/>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ym typeface="Wingdings 2" panose="05020102010507070707" pitchFamily="18" charset="2"/>
                        </a:rPr>
                        <a:t></a:t>
                      </a:r>
                      <a:endParaRPr lang="en-US" b="1"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758794784"/>
                  </a:ext>
                </a:extLst>
              </a:tr>
              <a:tr h="0">
                <a:tc>
                  <a:txBody>
                    <a:bodyPr/>
                    <a:lstStyle/>
                    <a:p>
                      <a:endParaRPr lang="en-US" dirty="0"/>
                    </a:p>
                  </a:txBody>
                  <a:tcPr anchor="ctr">
                    <a:lnR w="12700" cap="flat" cmpd="sng" algn="ctr">
                      <a:solidFill>
                        <a:schemeClr val="accent1"/>
                      </a:solidFill>
                      <a:prstDash val="solid"/>
                      <a:round/>
                      <a:headEnd type="none" w="med" len="med"/>
                      <a:tailEnd type="none" w="med" len="med"/>
                    </a:lnR>
                    <a:noFill/>
                  </a:tcPr>
                </a:tc>
                <a:tc>
                  <a:txBody>
                    <a:bodyPr/>
                    <a:lstStyle/>
                    <a:p>
                      <a:r>
                        <a:rPr lang="en-US" dirty="0"/>
                        <a:t>User Management Service</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US" dirty="0"/>
                    </a:p>
                  </a:txBody>
                  <a:tcPr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a:p>
                  </a:txBody>
                  <a:tcPr anchor="ctr">
                    <a:lnR w="12700" cap="flat" cmpd="sng" algn="ctr">
                      <a:solidFill>
                        <a:schemeClr val="accent1"/>
                      </a:solidFill>
                      <a:prstDash val="solid"/>
                      <a:round/>
                      <a:headEnd type="none" w="med" len="med"/>
                      <a:tailEnd type="none" w="med" len="med"/>
                    </a:lnR>
                    <a:noFill/>
                  </a:tcPr>
                </a:tc>
                <a:tc>
                  <a:txBody>
                    <a:bodyPr/>
                    <a:lstStyle/>
                    <a:p>
                      <a:pPr algn="ctr"/>
                      <a:endParaRPr lang="en-US"/>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9397271"/>
                  </a:ext>
                </a:extLst>
              </a:tr>
              <a:tr h="0">
                <a:tc>
                  <a:txBody>
                    <a:bodyPr/>
                    <a:lstStyle/>
                    <a:p>
                      <a:endParaRPr lang="en-US" dirty="0"/>
                    </a:p>
                  </a:txBody>
                  <a:tcPr anchor="ctr">
                    <a:lnR w="12700" cap="flat" cmpd="sng" algn="ctr">
                      <a:solidFill>
                        <a:schemeClr val="accent1"/>
                      </a:solidFill>
                      <a:prstDash val="solid"/>
                      <a:round/>
                      <a:headEnd type="none" w="med" len="med"/>
                      <a:tailEnd type="none" w="med" len="med"/>
                    </a:lnR>
                    <a:noFill/>
                  </a:tcPr>
                </a:tc>
                <a:tc>
                  <a:txBody>
                    <a:bodyPr/>
                    <a:lstStyle/>
                    <a:p>
                      <a:r>
                        <a:rPr lang="en-US" dirty="0"/>
                        <a:t>Upload Management Service</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US" dirty="0"/>
                    </a:p>
                  </a:txBody>
                  <a:tcPr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a:p>
                  </a:txBody>
                  <a:tcPr anchor="ctr">
                    <a:lnR w="12700" cap="flat" cmpd="sng" algn="ctr">
                      <a:solidFill>
                        <a:schemeClr val="accent1"/>
                      </a:solidFill>
                      <a:prstDash val="solid"/>
                      <a:round/>
                      <a:headEnd type="none" w="med" len="med"/>
                      <a:tailEnd type="none" w="med" len="med"/>
                    </a:lnR>
                    <a:noFill/>
                  </a:tcPr>
                </a:tc>
                <a:tc>
                  <a:txBody>
                    <a:bodyPr/>
                    <a:lstStyle/>
                    <a:p>
                      <a:pPr algn="ctr"/>
                      <a:endParaRPr lang="en-US"/>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684803026"/>
                  </a:ext>
                </a:extLst>
              </a:tr>
              <a:tr h="0">
                <a:tc>
                  <a:txBody>
                    <a:bodyPr/>
                    <a:lstStyle/>
                    <a:p>
                      <a:endParaRPr lang="en-US" dirty="0"/>
                    </a:p>
                  </a:txBody>
                  <a:tcPr anchor="ctr">
                    <a:lnR w="12700" cap="flat" cmpd="sng" algn="ctr">
                      <a:solidFill>
                        <a:schemeClr val="accent1"/>
                      </a:solidFill>
                      <a:prstDash val="solid"/>
                      <a:round/>
                      <a:headEnd type="none" w="med" len="med"/>
                      <a:tailEnd type="none" w="med" len="med"/>
                    </a:lnR>
                    <a:noFill/>
                  </a:tcPr>
                </a:tc>
                <a:tc>
                  <a:txBody>
                    <a:bodyPr/>
                    <a:lstStyle/>
                    <a:p>
                      <a:r>
                        <a:rPr lang="en-US" dirty="0"/>
                        <a:t>Validation Service</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US" dirty="0"/>
                    </a:p>
                  </a:txBody>
                  <a:tcPr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dirty="0"/>
                    </a:p>
                  </a:txBody>
                  <a:tcPr anchor="ctr">
                    <a:lnR w="12700" cap="flat" cmpd="sng" algn="ctr">
                      <a:solidFill>
                        <a:schemeClr val="accent1"/>
                      </a:solidFill>
                      <a:prstDash val="solid"/>
                      <a:round/>
                      <a:headEnd type="none" w="med" len="med"/>
                      <a:tailEnd type="none" w="med" len="med"/>
                    </a:lnR>
                    <a:noFill/>
                  </a:tcPr>
                </a:tc>
                <a:tc>
                  <a:txBody>
                    <a:bodyPr/>
                    <a:lstStyle/>
                    <a:p>
                      <a:pPr algn="ctr"/>
                      <a:endParaRPr lang="en-US"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820882741"/>
                  </a:ext>
                </a:extLst>
              </a:tr>
              <a:tr h="0">
                <a:tc>
                  <a:txBody>
                    <a:bodyPr/>
                    <a:lstStyle/>
                    <a:p>
                      <a:endParaRPr lang="en-US" dirty="0"/>
                    </a:p>
                  </a:txBody>
                  <a:tcPr anchor="ctr">
                    <a:lnR w="12700" cap="flat" cmpd="sng" algn="ctr">
                      <a:solidFill>
                        <a:schemeClr val="accent1"/>
                      </a:solidFill>
                      <a:prstDash val="solid"/>
                      <a:round/>
                      <a:headEnd type="none" w="med" len="med"/>
                      <a:tailEnd type="none" w="med" len="med"/>
                    </a:lnR>
                    <a:noFill/>
                  </a:tcPr>
                </a:tc>
                <a:tc>
                  <a:txBody>
                    <a:bodyPr/>
                    <a:lstStyle/>
                    <a:p>
                      <a:r>
                        <a:rPr lang="en-US" dirty="0"/>
                        <a:t>Ingestion Service</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US" dirty="0"/>
                    </a:p>
                  </a:txBody>
                  <a:tcPr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dirty="0"/>
                    </a:p>
                  </a:txBody>
                  <a:tcPr anchor="ctr">
                    <a:lnR w="12700" cap="flat" cmpd="sng" algn="ctr">
                      <a:solidFill>
                        <a:schemeClr val="accent1"/>
                      </a:solidFill>
                      <a:prstDash val="solid"/>
                      <a:round/>
                      <a:headEnd type="none" w="med" len="med"/>
                      <a:tailEnd type="none" w="med" len="med"/>
                    </a:lnR>
                    <a:noFill/>
                  </a:tcPr>
                </a:tc>
                <a:tc>
                  <a:txBody>
                    <a:bodyPr/>
                    <a:lstStyle/>
                    <a:p>
                      <a:pPr algn="ctr"/>
                      <a:endParaRPr lang="en-US"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US"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432919728"/>
                  </a:ext>
                </a:extLst>
              </a:tr>
            </a:tbl>
          </a:graphicData>
        </a:graphic>
      </p:graphicFrame>
    </p:spTree>
    <p:extLst>
      <p:ext uri="{BB962C8B-B14F-4D97-AF65-F5344CB8AC3E}">
        <p14:creationId xmlns:p14="http://schemas.microsoft.com/office/powerpoint/2010/main" val="3871015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026CF-FC28-6FA9-274E-E1AA4E9D2D88}"/>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B6D5A94C-FF9A-FFD0-9FB1-03FA18DD21F9}"/>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a:latin typeface="Times New Roman" panose="02020603050405020304" pitchFamily="18" charset="0"/>
                <a:cs typeface="Times New Roman" panose="02020603050405020304" pitchFamily="18" charset="0"/>
              </a:rPr>
              <a:t>Security</a:t>
            </a:r>
          </a:p>
        </p:txBody>
      </p:sp>
      <p:sp>
        <p:nvSpPr>
          <p:cNvPr id="2" name="Rectangle 1">
            <a:extLst>
              <a:ext uri="{FF2B5EF4-FFF2-40B4-BE49-F238E27FC236}">
                <a16:creationId xmlns:a16="http://schemas.microsoft.com/office/drawing/2014/main" id="{9E35AE87-3495-5464-DDBD-61E806C91216}"/>
              </a:ext>
            </a:extLst>
          </p:cNvPr>
          <p:cNvSpPr/>
          <p:nvPr/>
        </p:nvSpPr>
        <p:spPr>
          <a:xfrm>
            <a:off x="527456" y="723538"/>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F1C62182-F8EA-BDCA-64D7-3493995A8E94}"/>
              </a:ext>
            </a:extLst>
          </p:cNvPr>
          <p:cNvGraphicFramePr>
            <a:graphicFrameLocks noGrp="1"/>
          </p:cNvGraphicFramePr>
          <p:nvPr>
            <p:extLst>
              <p:ext uri="{D42A27DB-BD31-4B8C-83A1-F6EECF244321}">
                <p14:modId xmlns:p14="http://schemas.microsoft.com/office/powerpoint/2010/main" val="3539572136"/>
              </p:ext>
            </p:extLst>
          </p:nvPr>
        </p:nvGraphicFramePr>
        <p:xfrm>
          <a:off x="571499" y="1278383"/>
          <a:ext cx="11049000" cy="2421827"/>
        </p:xfrm>
        <a:graphic>
          <a:graphicData uri="http://schemas.openxmlformats.org/drawingml/2006/table">
            <a:tbl>
              <a:tblPr firstRow="1" bandRow="1">
                <a:tableStyleId>{69012ECD-51FC-41F1-AA8D-1B2483CD663E}</a:tableStyleId>
              </a:tblPr>
              <a:tblGrid>
                <a:gridCol w="723069">
                  <a:extLst>
                    <a:ext uri="{9D8B030D-6E8A-4147-A177-3AD203B41FA5}">
                      <a16:colId xmlns:a16="http://schemas.microsoft.com/office/drawing/2014/main" val="1147448285"/>
                    </a:ext>
                  </a:extLst>
                </a:gridCol>
                <a:gridCol w="2258004">
                  <a:extLst>
                    <a:ext uri="{9D8B030D-6E8A-4147-A177-3AD203B41FA5}">
                      <a16:colId xmlns:a16="http://schemas.microsoft.com/office/drawing/2014/main" val="3234409639"/>
                    </a:ext>
                  </a:extLst>
                </a:gridCol>
                <a:gridCol w="8067927">
                  <a:extLst>
                    <a:ext uri="{9D8B030D-6E8A-4147-A177-3AD203B41FA5}">
                      <a16:colId xmlns:a16="http://schemas.microsoft.com/office/drawing/2014/main" val="495585687"/>
                    </a:ext>
                  </a:extLst>
                </a:gridCol>
              </a:tblGrid>
              <a:tr h="374015">
                <a:tc>
                  <a:txBody>
                    <a:bodyPr/>
                    <a:lstStyle/>
                    <a:p>
                      <a:pPr marL="0" algn="ctr" rtl="0" eaLnBrk="1" latinLnBrk="0" hangingPunct="1">
                        <a:buNone/>
                      </a:pPr>
                      <a:r>
                        <a:rPr lang="en-US" sz="1400" kern="1200">
                          <a:solidFill>
                            <a:srgbClr val="FFFFFF"/>
                          </a:solidFill>
                          <a:effectLst/>
                          <a:latin typeface="Calibri (Body)"/>
                        </a:rPr>
                        <a:t>No</a:t>
                      </a:r>
                      <a:endParaRPr lang="en-US" sz="1400">
                        <a:effectLst/>
                        <a:latin typeface="Calibri (Body)"/>
                      </a:endParaRPr>
                    </a:p>
                  </a:txBody>
                  <a:tcPr marL="0" marR="0" marT="0" marB="0" anchor="ctr"/>
                </a:tc>
                <a:tc>
                  <a:txBody>
                    <a:bodyPr/>
                    <a:lstStyle/>
                    <a:p>
                      <a:pPr marL="0" algn="ctr" rtl="0" eaLnBrk="1" latinLnBrk="0" hangingPunct="1">
                        <a:buNone/>
                      </a:pPr>
                      <a:r>
                        <a:rPr lang="en-US" sz="1400" kern="1200">
                          <a:solidFill>
                            <a:srgbClr val="FFFFFF"/>
                          </a:solidFill>
                          <a:effectLst/>
                          <a:latin typeface="Calibri (Body)"/>
                        </a:rPr>
                        <a:t>Domain</a:t>
                      </a:r>
                      <a:endParaRPr lang="en-US" sz="1400">
                        <a:effectLst/>
                        <a:latin typeface="Calibri (Body)"/>
                      </a:endParaRPr>
                    </a:p>
                  </a:txBody>
                  <a:tcPr marL="0" marR="0" marT="0" marB="0" anchor="ctr"/>
                </a:tc>
                <a:tc>
                  <a:txBody>
                    <a:bodyPr/>
                    <a:lstStyle/>
                    <a:p>
                      <a:pPr marL="0" algn="ctr" rtl="0" eaLnBrk="1" latinLnBrk="0" hangingPunct="1">
                        <a:buNone/>
                      </a:pPr>
                      <a:r>
                        <a:rPr lang="en-US" sz="1400" kern="1200">
                          <a:solidFill>
                            <a:srgbClr val="FFFFFF"/>
                          </a:solidFill>
                          <a:effectLst/>
                          <a:latin typeface="Calibri (Body)"/>
                        </a:rPr>
                        <a:t>Description</a:t>
                      </a:r>
                      <a:endParaRPr lang="en-US" sz="1400">
                        <a:effectLst/>
                        <a:latin typeface="Calibri (Body)"/>
                      </a:endParaRPr>
                    </a:p>
                  </a:txBody>
                  <a:tcPr marL="0" marR="0" marT="0" marB="0" anchor="ctr"/>
                </a:tc>
                <a:extLst>
                  <a:ext uri="{0D108BD9-81ED-4DB2-BD59-A6C34878D82A}">
                    <a16:rowId xmlns:a16="http://schemas.microsoft.com/office/drawing/2014/main" val="4061403446"/>
                  </a:ext>
                </a:extLst>
              </a:tr>
              <a:tr h="374015">
                <a:tc>
                  <a:txBody>
                    <a:bodyPr/>
                    <a:lstStyle/>
                    <a:p>
                      <a:pPr marL="0" algn="ctr">
                        <a:buNone/>
                      </a:pPr>
                      <a:r>
                        <a:rPr lang="en-US" sz="1400">
                          <a:solidFill>
                            <a:srgbClr val="000000"/>
                          </a:solidFill>
                          <a:effectLst/>
                          <a:latin typeface="Calibri (Body)"/>
                        </a:rPr>
                        <a:t>1</a:t>
                      </a:r>
                      <a:endParaRPr lang="en-US" sz="1400">
                        <a:effectLst/>
                        <a:latin typeface="Calibri (Body)"/>
                      </a:endParaRPr>
                    </a:p>
                  </a:txBody>
                  <a:tcPr marL="0" marR="0" marT="0" marB="0" anchor="ctr"/>
                </a:tc>
                <a:tc>
                  <a:txBody>
                    <a:bodyPr/>
                    <a:lstStyle/>
                    <a:p>
                      <a:pPr marL="0" marR="0" algn="l" rtl="0">
                        <a:buNone/>
                      </a:pPr>
                      <a:r>
                        <a:rPr lang="en-US" sz="1400">
                          <a:solidFill>
                            <a:srgbClr val="000000"/>
                          </a:solidFill>
                          <a:effectLst/>
                          <a:latin typeface="Calibri (Body)"/>
                        </a:rPr>
                        <a:t>System classification</a:t>
                      </a:r>
                      <a:endParaRPr lang="en-US" sz="1400">
                        <a:effectLst/>
                        <a:latin typeface="Calibri (Body)"/>
                      </a:endParaRPr>
                    </a:p>
                  </a:txBody>
                  <a:tcPr marL="0" marR="0" marT="0" marB="0" anchor="ctr"/>
                </a:tc>
                <a:tc>
                  <a:txBody>
                    <a:bodyPr/>
                    <a:lstStyle/>
                    <a:p>
                      <a:pPr marL="283210" indent="-283210" rtl="0" fontAlgn="base">
                        <a:buClrTx/>
                        <a:buSzPts val="1400"/>
                        <a:buFont typeface="Arial" panose="020B0604020202020204" pitchFamily="34" charset="0"/>
                        <a:buChar char="•"/>
                      </a:pPr>
                      <a:r>
                        <a:rPr lang="en-US" sz="1400" kern="1200" dirty="0" err="1">
                          <a:solidFill>
                            <a:srgbClr val="000000"/>
                          </a:solidFill>
                          <a:effectLst/>
                          <a:latin typeface="Calibri (Body)"/>
                        </a:rPr>
                        <a:t>Hệ</a:t>
                      </a:r>
                      <a:r>
                        <a:rPr lang="en-US" sz="1400" kern="1200" dirty="0">
                          <a:solidFill>
                            <a:srgbClr val="000000"/>
                          </a:solidFill>
                          <a:effectLst/>
                          <a:latin typeface="Calibri (Body)"/>
                        </a:rPr>
                        <a:t> </a:t>
                      </a:r>
                      <a:r>
                        <a:rPr lang="en-US" sz="1400" kern="1200" dirty="0" err="1">
                          <a:solidFill>
                            <a:srgbClr val="000000"/>
                          </a:solidFill>
                          <a:effectLst/>
                          <a:latin typeface="Calibri (Body)"/>
                        </a:rPr>
                        <a:t>thống</a:t>
                      </a:r>
                      <a:r>
                        <a:rPr lang="en-US" sz="1400" kern="1200" dirty="0">
                          <a:solidFill>
                            <a:srgbClr val="000000"/>
                          </a:solidFill>
                          <a:effectLst/>
                          <a:latin typeface="Calibri (Body)"/>
                        </a:rPr>
                        <a:t> </a:t>
                      </a:r>
                      <a:r>
                        <a:rPr lang="en-US" sz="1400" kern="1200" dirty="0" err="1">
                          <a:solidFill>
                            <a:srgbClr val="000000"/>
                          </a:solidFill>
                          <a:effectLst/>
                          <a:latin typeface="Calibri (Body)"/>
                        </a:rPr>
                        <a:t>cấp</a:t>
                      </a:r>
                      <a:r>
                        <a:rPr lang="en-US" sz="1400" kern="1200" dirty="0">
                          <a:solidFill>
                            <a:srgbClr val="000000"/>
                          </a:solidFill>
                          <a:effectLst/>
                          <a:latin typeface="Calibri (Body)"/>
                        </a:rPr>
                        <a:t> 2, </a:t>
                      </a:r>
                      <a:r>
                        <a:rPr lang="en-US" sz="1400" kern="1200" dirty="0" err="1">
                          <a:solidFill>
                            <a:srgbClr val="000000"/>
                          </a:solidFill>
                          <a:effectLst/>
                          <a:latin typeface="Calibri (Body)"/>
                        </a:rPr>
                        <a:t>phục</a:t>
                      </a:r>
                      <a:r>
                        <a:rPr lang="en-US" sz="1400" kern="1200" dirty="0">
                          <a:solidFill>
                            <a:srgbClr val="000000"/>
                          </a:solidFill>
                          <a:effectLst/>
                          <a:latin typeface="Calibri (Body)"/>
                        </a:rPr>
                        <a:t> </a:t>
                      </a:r>
                      <a:r>
                        <a:rPr lang="en-US" sz="1400" kern="1200" dirty="0" err="1">
                          <a:solidFill>
                            <a:srgbClr val="000000"/>
                          </a:solidFill>
                          <a:effectLst/>
                          <a:latin typeface="Calibri (Body)"/>
                        </a:rPr>
                        <a:t>vụ</a:t>
                      </a:r>
                      <a:r>
                        <a:rPr lang="en-US" sz="1400" kern="1200" dirty="0">
                          <a:solidFill>
                            <a:srgbClr val="000000"/>
                          </a:solidFill>
                          <a:effectLst/>
                          <a:latin typeface="Calibri (Body)"/>
                        </a:rPr>
                        <a:t> ng</a:t>
                      </a:r>
                      <a:r>
                        <a:rPr lang="vi-VN" sz="1400" kern="1200" dirty="0">
                          <a:solidFill>
                            <a:srgbClr val="000000"/>
                          </a:solidFill>
                          <a:effectLst/>
                          <a:latin typeface="Calibri (Body)"/>
                        </a:rPr>
                        <a:t>ư</a:t>
                      </a:r>
                      <a:r>
                        <a:rPr lang="en-US" sz="1400" kern="1200" dirty="0" err="1">
                          <a:solidFill>
                            <a:srgbClr val="000000"/>
                          </a:solidFill>
                          <a:effectLst/>
                          <a:latin typeface="Calibri (Body)"/>
                        </a:rPr>
                        <a:t>ời</a:t>
                      </a:r>
                      <a:r>
                        <a:rPr lang="en-US" sz="1400" kern="1200" dirty="0">
                          <a:solidFill>
                            <a:srgbClr val="000000"/>
                          </a:solidFill>
                          <a:effectLst/>
                          <a:latin typeface="Calibri (Body)"/>
                        </a:rPr>
                        <a:t> dung 8/5</a:t>
                      </a:r>
                      <a:endParaRPr lang="en-US" sz="1400" dirty="0">
                        <a:effectLst/>
                        <a:latin typeface="Calibri (Body)"/>
                      </a:endParaRPr>
                    </a:p>
                  </a:txBody>
                  <a:tcPr marL="0" marR="0" marT="0" marB="0" anchor="ctr"/>
                </a:tc>
                <a:extLst>
                  <a:ext uri="{0D108BD9-81ED-4DB2-BD59-A6C34878D82A}">
                    <a16:rowId xmlns:a16="http://schemas.microsoft.com/office/drawing/2014/main" val="477043543"/>
                  </a:ext>
                </a:extLst>
              </a:tr>
              <a:tr h="503029">
                <a:tc>
                  <a:txBody>
                    <a:bodyPr/>
                    <a:lstStyle/>
                    <a:p>
                      <a:pPr marL="0" algn="ctr">
                        <a:buNone/>
                      </a:pPr>
                      <a:r>
                        <a:rPr lang="en-US" sz="1400">
                          <a:solidFill>
                            <a:srgbClr val="000000"/>
                          </a:solidFill>
                          <a:effectLst/>
                          <a:latin typeface="Calibri (Body)"/>
                        </a:rPr>
                        <a:t>2</a:t>
                      </a:r>
                      <a:endParaRPr lang="en-US" sz="1400">
                        <a:effectLst/>
                        <a:latin typeface="Calibri (Body)"/>
                      </a:endParaRPr>
                    </a:p>
                  </a:txBody>
                  <a:tcPr marL="0" marR="0" marT="0" marB="0" anchor="ctr"/>
                </a:tc>
                <a:tc>
                  <a:txBody>
                    <a:bodyPr/>
                    <a:lstStyle/>
                    <a:p>
                      <a:pPr marL="0" marR="0" algn="l" rtl="0">
                        <a:buNone/>
                      </a:pPr>
                      <a:r>
                        <a:rPr lang="en-US" sz="1400">
                          <a:solidFill>
                            <a:srgbClr val="000000"/>
                          </a:solidFill>
                          <a:effectLst/>
                          <a:latin typeface="Calibri (Body)"/>
                        </a:rPr>
                        <a:t>Access Control</a:t>
                      </a:r>
                      <a:endParaRPr lang="en-US" sz="1400">
                        <a:effectLst/>
                        <a:latin typeface="Calibri (Body)"/>
                      </a:endParaRPr>
                    </a:p>
                  </a:txBody>
                  <a:tcPr marL="0" marR="0" marT="0" marB="0" anchor="ctr"/>
                </a:tc>
                <a:tc>
                  <a:txBody>
                    <a:bodyPr/>
                    <a:lstStyle/>
                    <a:p>
                      <a:pPr marL="285750" marR="0" lvl="0" indent="-285750" algn="l">
                        <a:lnSpc>
                          <a:spcPct val="150000"/>
                        </a:lnSpc>
                        <a:buFont typeface="Arial"/>
                        <a:buChar char="•"/>
                      </a:pPr>
                      <a:r>
                        <a:rPr lang="vi-VN" sz="1400" baseline="0" dirty="0">
                          <a:solidFill>
                            <a:srgbClr val="000000"/>
                          </a:solidFill>
                          <a:effectLst/>
                          <a:latin typeface="Calibri (Body)"/>
                        </a:rPr>
                        <a:t>JWT Authentication: User Service cấp Access (24h) &amp; Refresh Token (7 ngày).</a:t>
                      </a:r>
                    </a:p>
                    <a:p>
                      <a:pPr marL="285750" marR="0" lvl="0" indent="-285750" algn="l">
                        <a:lnSpc>
                          <a:spcPct val="150000"/>
                        </a:lnSpc>
                        <a:buFont typeface="Arial"/>
                        <a:buChar char="•"/>
                      </a:pPr>
                      <a:r>
                        <a:rPr lang="vi-VN" sz="1400" baseline="0" dirty="0">
                          <a:solidFill>
                            <a:srgbClr val="000000"/>
                          </a:solidFill>
                          <a:effectLst/>
                          <a:latin typeface="Calibri (Body)"/>
                        </a:rPr>
                        <a:t>Kong Gateway: Validate signature JWT trước khi request vào backend.</a:t>
                      </a:r>
                    </a:p>
                    <a:p>
                      <a:pPr marL="285750" marR="0" lvl="0" indent="-285750" algn="l">
                        <a:lnSpc>
                          <a:spcPct val="150000"/>
                        </a:lnSpc>
                        <a:buFont typeface="Arial"/>
                        <a:buChar char="•"/>
                      </a:pPr>
                      <a:r>
                        <a:rPr lang="vi-VN" sz="1400" baseline="0" dirty="0">
                          <a:solidFill>
                            <a:srgbClr val="000000"/>
                          </a:solidFill>
                          <a:effectLst/>
                          <a:latin typeface="Calibri (Body)"/>
                        </a:rPr>
                        <a:t>RBAC: Phân quyền chi tiết (User, Dept Manager, Admin).</a:t>
                      </a:r>
                      <a:endParaRPr lang="en-US" sz="1400" baseline="0" dirty="0">
                        <a:solidFill>
                          <a:srgbClr val="000000"/>
                        </a:solidFill>
                        <a:effectLst/>
                        <a:latin typeface="Calibri (Body)"/>
                      </a:endParaRPr>
                    </a:p>
                    <a:p>
                      <a:pPr marL="285750" marR="0" lvl="0" indent="-285750" algn="l">
                        <a:lnSpc>
                          <a:spcPct val="150000"/>
                        </a:lnSpc>
                        <a:buFont typeface="Arial"/>
                        <a:buChar char="•"/>
                      </a:pPr>
                      <a:endParaRPr lang="en-US" sz="1400" baseline="0" dirty="0">
                        <a:solidFill>
                          <a:srgbClr val="000000"/>
                        </a:solidFill>
                        <a:effectLst/>
                        <a:latin typeface="Calibri (Body)"/>
                      </a:endParaRPr>
                    </a:p>
                  </a:txBody>
                  <a:tcPr marL="0" marR="0" marT="0" marB="0" anchor="ctr"/>
                </a:tc>
                <a:extLst>
                  <a:ext uri="{0D108BD9-81ED-4DB2-BD59-A6C34878D82A}">
                    <a16:rowId xmlns:a16="http://schemas.microsoft.com/office/drawing/2014/main" val="1616108770"/>
                  </a:ext>
                </a:extLst>
              </a:tr>
              <a:tr h="374015">
                <a:tc>
                  <a:txBody>
                    <a:bodyPr/>
                    <a:lstStyle/>
                    <a:p>
                      <a:pPr marL="0" algn="ctr">
                        <a:buNone/>
                      </a:pPr>
                      <a:r>
                        <a:rPr lang="en-US" sz="1400">
                          <a:solidFill>
                            <a:srgbClr val="000000"/>
                          </a:solidFill>
                          <a:effectLst/>
                          <a:latin typeface="Calibri (Body)"/>
                        </a:rPr>
                        <a:t>3</a:t>
                      </a:r>
                      <a:endParaRPr lang="en-US" sz="1400">
                        <a:effectLst/>
                        <a:latin typeface="Calibri (Body)"/>
                      </a:endParaRPr>
                    </a:p>
                  </a:txBody>
                  <a:tcPr marL="0" marR="0" marT="0" marB="0" anchor="ctr"/>
                </a:tc>
                <a:tc>
                  <a:txBody>
                    <a:bodyPr/>
                    <a:lstStyle/>
                    <a:p>
                      <a:pPr marL="0" marR="0" algn="l" rtl="0">
                        <a:buNone/>
                      </a:pPr>
                      <a:r>
                        <a:rPr lang="en-US" sz="1400">
                          <a:solidFill>
                            <a:srgbClr val="000000"/>
                          </a:solidFill>
                          <a:effectLst/>
                          <a:latin typeface="Calibri (Body)"/>
                        </a:rPr>
                        <a:t>Data Security</a:t>
                      </a:r>
                      <a:endParaRPr lang="en-US" sz="1400">
                        <a:effectLst/>
                        <a:latin typeface="Calibri (Body)"/>
                      </a:endParaRPr>
                    </a:p>
                  </a:txBody>
                  <a:tcPr marL="0" marR="0" marT="0" marB="0" anchor="ctr"/>
                </a:tc>
                <a:tc>
                  <a:txBody>
                    <a:bodyPr/>
                    <a:lstStyle/>
                    <a:p>
                      <a:pPr marL="285750" marR="0" indent="-285750" algn="l" rtl="0" eaLnBrk="1" fontAlgn="auto" latinLnBrk="0" hangingPunct="1">
                        <a:buClr>
                          <a:srgbClr val="000000"/>
                        </a:buClr>
                        <a:buSzPts val="1400"/>
                        <a:buFont typeface="Arial" panose="05000000000000000000" pitchFamily="2" charset="2"/>
                        <a:buChar char="•"/>
                      </a:pPr>
                      <a:r>
                        <a:rPr lang="en-US" sz="1400" baseline="0" dirty="0" err="1">
                          <a:solidFill>
                            <a:srgbClr val="000000"/>
                          </a:solidFill>
                          <a:effectLst/>
                          <a:latin typeface="Calibri (Body)"/>
                        </a:rPr>
                        <a:t>Mã</a:t>
                      </a:r>
                      <a:r>
                        <a:rPr lang="en-US" sz="1400" baseline="0" dirty="0">
                          <a:solidFill>
                            <a:srgbClr val="000000"/>
                          </a:solidFill>
                          <a:effectLst/>
                          <a:latin typeface="Calibri (Body)"/>
                        </a:rPr>
                        <a:t> </a:t>
                      </a:r>
                      <a:r>
                        <a:rPr lang="en-US" sz="1400" baseline="0" dirty="0" err="1">
                          <a:solidFill>
                            <a:srgbClr val="000000"/>
                          </a:solidFill>
                          <a:effectLst/>
                          <a:latin typeface="Calibri (Body)"/>
                        </a:rPr>
                        <a:t>hoá</a:t>
                      </a:r>
                      <a:r>
                        <a:rPr lang="en-US" sz="1400" baseline="0" dirty="0">
                          <a:solidFill>
                            <a:srgbClr val="000000"/>
                          </a:solidFill>
                          <a:effectLst/>
                          <a:latin typeface="Calibri (Body)"/>
                        </a:rPr>
                        <a:t> tr</a:t>
                      </a:r>
                      <a:r>
                        <a:rPr lang="vi-VN" sz="1400" baseline="0" dirty="0">
                          <a:solidFill>
                            <a:srgbClr val="000000"/>
                          </a:solidFill>
                          <a:effectLst/>
                          <a:latin typeface="Calibri (Body)"/>
                        </a:rPr>
                        <a:t>ư</a:t>
                      </a:r>
                      <a:r>
                        <a:rPr lang="en-US" sz="1400" baseline="0" dirty="0" err="1">
                          <a:solidFill>
                            <a:srgbClr val="000000"/>
                          </a:solidFill>
                          <a:effectLst/>
                          <a:latin typeface="Calibri (Body)"/>
                        </a:rPr>
                        <a:t>ờng</a:t>
                      </a:r>
                      <a:r>
                        <a:rPr lang="en-US" sz="1400" baseline="0" dirty="0">
                          <a:solidFill>
                            <a:srgbClr val="000000"/>
                          </a:solidFill>
                          <a:effectLst/>
                          <a:latin typeface="Calibri (Body)"/>
                        </a:rPr>
                        <a:t> </a:t>
                      </a:r>
                      <a:r>
                        <a:rPr lang="en-US" sz="1400" baseline="0" dirty="0" err="1">
                          <a:solidFill>
                            <a:srgbClr val="000000"/>
                          </a:solidFill>
                          <a:effectLst/>
                          <a:latin typeface="Calibri (Body)"/>
                        </a:rPr>
                        <a:t>dữ</a:t>
                      </a:r>
                      <a:r>
                        <a:rPr lang="en-US" sz="1400" baseline="0" dirty="0">
                          <a:solidFill>
                            <a:srgbClr val="000000"/>
                          </a:solidFill>
                          <a:effectLst/>
                          <a:latin typeface="Calibri (Body)"/>
                        </a:rPr>
                        <a:t> </a:t>
                      </a:r>
                      <a:r>
                        <a:rPr lang="en-US" sz="1400" baseline="0" dirty="0" err="1">
                          <a:solidFill>
                            <a:srgbClr val="000000"/>
                          </a:solidFill>
                          <a:effectLst/>
                          <a:latin typeface="Calibri (Body)"/>
                        </a:rPr>
                        <a:t>liệu</a:t>
                      </a:r>
                      <a:r>
                        <a:rPr lang="en-US" sz="1400" baseline="0" dirty="0">
                          <a:solidFill>
                            <a:srgbClr val="000000"/>
                          </a:solidFill>
                          <a:effectLst/>
                          <a:latin typeface="Calibri (Body)"/>
                        </a:rPr>
                        <a:t> </a:t>
                      </a:r>
                      <a:r>
                        <a:rPr lang="en-US" sz="1400" baseline="0" dirty="0" err="1">
                          <a:solidFill>
                            <a:srgbClr val="000000"/>
                          </a:solidFill>
                          <a:effectLst/>
                          <a:latin typeface="Calibri (Body)"/>
                        </a:rPr>
                        <a:t>nhạy</a:t>
                      </a:r>
                      <a:r>
                        <a:rPr lang="en-US" sz="1400" baseline="0" dirty="0">
                          <a:solidFill>
                            <a:srgbClr val="000000"/>
                          </a:solidFill>
                          <a:effectLst/>
                          <a:latin typeface="Calibri (Body)"/>
                        </a:rPr>
                        <a:t> </a:t>
                      </a:r>
                      <a:r>
                        <a:rPr lang="en-US" sz="1400" baseline="0" dirty="0" err="1">
                          <a:solidFill>
                            <a:srgbClr val="000000"/>
                          </a:solidFill>
                          <a:effectLst/>
                          <a:latin typeface="Calibri (Body)"/>
                        </a:rPr>
                        <a:t>cảm</a:t>
                      </a:r>
                      <a:r>
                        <a:rPr lang="en-US" sz="1400" baseline="0" dirty="0">
                          <a:solidFill>
                            <a:srgbClr val="000000"/>
                          </a:solidFill>
                          <a:effectLst/>
                          <a:latin typeface="Calibri (Body)"/>
                        </a:rPr>
                        <a:t> </a:t>
                      </a:r>
                      <a:r>
                        <a:rPr lang="en-US" sz="1400" baseline="0" dirty="0" err="1">
                          <a:solidFill>
                            <a:srgbClr val="000000"/>
                          </a:solidFill>
                          <a:effectLst/>
                          <a:latin typeface="Calibri (Body)"/>
                        </a:rPr>
                        <a:t>theo</a:t>
                      </a:r>
                      <a:r>
                        <a:rPr lang="en-US" sz="1400" baseline="0" dirty="0">
                          <a:solidFill>
                            <a:srgbClr val="000000"/>
                          </a:solidFill>
                          <a:effectLst/>
                          <a:latin typeface="Calibri (Body)"/>
                        </a:rPr>
                        <a:t> </a:t>
                      </a:r>
                      <a:r>
                        <a:rPr lang="en-US" sz="1400" baseline="0" dirty="0" err="1">
                          <a:solidFill>
                            <a:srgbClr val="000000"/>
                          </a:solidFill>
                          <a:effectLst/>
                          <a:latin typeface="Calibri (Body)"/>
                        </a:rPr>
                        <a:t>cấu</a:t>
                      </a:r>
                      <a:r>
                        <a:rPr lang="en-US" sz="1400" baseline="0" dirty="0">
                          <a:solidFill>
                            <a:srgbClr val="000000"/>
                          </a:solidFill>
                          <a:effectLst/>
                          <a:latin typeface="Calibri (Body)"/>
                        </a:rPr>
                        <a:t> </a:t>
                      </a:r>
                      <a:r>
                        <a:rPr lang="en-US" sz="1400" baseline="0" dirty="0" err="1">
                          <a:solidFill>
                            <a:srgbClr val="000000"/>
                          </a:solidFill>
                          <a:effectLst/>
                          <a:latin typeface="Calibri (Body)"/>
                        </a:rPr>
                        <a:t>hình</a:t>
                      </a:r>
                      <a:endParaRPr lang="en-US" sz="1400" baseline="0" dirty="0">
                        <a:solidFill>
                          <a:srgbClr val="000000"/>
                        </a:solidFill>
                        <a:effectLst/>
                        <a:latin typeface="Calibri (Body)"/>
                      </a:endParaRPr>
                    </a:p>
                    <a:p>
                      <a:pPr marL="285750" marR="0" indent="-285750" algn="l" rtl="0" eaLnBrk="1" fontAlgn="auto" latinLnBrk="0" hangingPunct="1">
                        <a:buClr>
                          <a:srgbClr val="000000"/>
                        </a:buClr>
                        <a:buSzPts val="1400"/>
                        <a:buFont typeface="Arial" panose="05000000000000000000" pitchFamily="2" charset="2"/>
                        <a:buChar char="•"/>
                      </a:pPr>
                      <a:r>
                        <a:rPr lang="en-US" sz="1400" dirty="0">
                          <a:effectLst/>
                          <a:latin typeface="Calibri (Body)"/>
                        </a:rPr>
                        <a:t>a</a:t>
                      </a:r>
                    </a:p>
                  </a:txBody>
                  <a:tcPr marL="0" marR="0" marT="0" marB="0" anchor="ctr"/>
                </a:tc>
                <a:extLst>
                  <a:ext uri="{0D108BD9-81ED-4DB2-BD59-A6C34878D82A}">
                    <a16:rowId xmlns:a16="http://schemas.microsoft.com/office/drawing/2014/main" val="3667260139"/>
                  </a:ext>
                </a:extLst>
              </a:tr>
            </a:tbl>
          </a:graphicData>
        </a:graphic>
      </p:graphicFrame>
    </p:spTree>
    <p:extLst>
      <p:ext uri="{BB962C8B-B14F-4D97-AF65-F5344CB8AC3E}">
        <p14:creationId xmlns:p14="http://schemas.microsoft.com/office/powerpoint/2010/main" val="2086328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8697"/>
          <a:stretch/>
        </p:blipFill>
        <p:spPr>
          <a:xfrm>
            <a:off x="0" y="1482480"/>
            <a:ext cx="12186745" cy="3131038"/>
          </a:xfrm>
          <a:prstGeom prst="rect">
            <a:avLst/>
          </a:prstGeom>
        </p:spPr>
      </p:pic>
      <p:sp>
        <p:nvSpPr>
          <p:cNvPr id="4" name="Title Placeholder 7"/>
          <p:cNvSpPr txBox="1">
            <a:spLocks/>
          </p:cNvSpPr>
          <p:nvPr/>
        </p:nvSpPr>
        <p:spPr>
          <a:xfrm>
            <a:off x="576577" y="1762538"/>
            <a:ext cx="4300223" cy="25709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vi-VN" sz="27000" b="0" i="0" u="none" strike="noStrike" kern="1200" cap="none" spc="0" normalizeH="0" baseline="0" noProof="0">
                <a:ln>
                  <a:noFill/>
                </a:ln>
                <a:solidFill>
                  <a:prstClr val="white"/>
                </a:solidFill>
                <a:effectLst/>
                <a:uLnTx/>
                <a:uFillTx/>
                <a:latin typeface="Calibri" charset="0"/>
                <a:cs typeface="Calibri" charset="0"/>
              </a:rPr>
              <a:t>0</a:t>
            </a:r>
            <a:r>
              <a:rPr lang="en-US" sz="27000" b="0">
                <a:solidFill>
                  <a:prstClr val="white"/>
                </a:solidFill>
              </a:rPr>
              <a:t>1</a:t>
            </a:r>
            <a:endParaRPr kumimoji="0" lang="en-US" sz="27000" b="0" i="0" u="none" strike="noStrike" kern="1200" cap="none" spc="0" normalizeH="0" baseline="0" noProof="0">
              <a:ln>
                <a:noFill/>
              </a:ln>
              <a:solidFill>
                <a:prstClr val="white"/>
              </a:solidFill>
              <a:effectLst/>
              <a:uLnTx/>
              <a:uFillTx/>
              <a:latin typeface="Calibri" charset="0"/>
              <a:cs typeface="Calibri" charset="0"/>
            </a:endParaRPr>
          </a:p>
        </p:txBody>
      </p:sp>
      <p:sp>
        <p:nvSpPr>
          <p:cNvPr id="5" name="Title Placeholder 7"/>
          <p:cNvSpPr txBox="1">
            <a:spLocks/>
          </p:cNvSpPr>
          <p:nvPr/>
        </p:nvSpPr>
        <p:spPr>
          <a:xfrm>
            <a:off x="4544391" y="2112579"/>
            <a:ext cx="7205649" cy="1240221"/>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a:solidFill>
                  <a:prstClr val="white"/>
                </a:solidFill>
                <a:latin typeface="Calibri" charset="0"/>
                <a:ea typeface="Calibri" charset="0"/>
                <a:cs typeface="Calibri" charset="0"/>
              </a:rPr>
              <a:t>Business requirement</a:t>
            </a:r>
          </a:p>
        </p:txBody>
      </p:sp>
      <p:sp>
        <p:nvSpPr>
          <p:cNvPr id="6" name="Title Placeholder 7"/>
          <p:cNvSpPr txBox="1">
            <a:spLocks/>
          </p:cNvSpPr>
          <p:nvPr/>
        </p:nvSpPr>
        <p:spPr>
          <a:xfrm>
            <a:off x="4544392" y="3223743"/>
            <a:ext cx="7205648" cy="110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lvl="0" algn="ctr">
              <a:lnSpc>
                <a:spcPct val="120000"/>
              </a:lnSpc>
              <a:defRPr/>
            </a:pPr>
            <a:r>
              <a:rPr lang="it-IT" sz="2300">
                <a:solidFill>
                  <a:srgbClr val="FFB81C"/>
                </a:solidFill>
                <a:latin typeface="Calibri"/>
                <a:ea typeface="Calibri"/>
                <a:cs typeface="Calibri"/>
              </a:rPr>
              <a:t>App Upload Files</a:t>
            </a:r>
            <a:endParaRPr lang="it-IT" sz="2300" dirty="0">
              <a:solidFill>
                <a:srgbClr val="FFB81C"/>
              </a:solidFill>
            </a:endParaRPr>
          </a:p>
        </p:txBody>
      </p:sp>
      <p:cxnSp>
        <p:nvCxnSpPr>
          <p:cNvPr id="15" name="Straight Connector 14"/>
          <p:cNvCxnSpPr/>
          <p:nvPr/>
        </p:nvCxnSpPr>
        <p:spPr>
          <a:xfrm>
            <a:off x="914400" y="682388"/>
            <a:ext cx="3084394" cy="0"/>
          </a:xfrm>
          <a:prstGeom prst="line">
            <a:avLst/>
          </a:prstGeom>
          <a:ln w="165100" cap="rnd">
            <a:solidFill>
              <a:srgbClr val="FFB81C"/>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690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Title Placeholder 7"/>
          <p:cNvSpPr txBox="1">
            <a:spLocks/>
          </p:cNvSpPr>
          <p:nvPr/>
        </p:nvSpPr>
        <p:spPr>
          <a:xfrm>
            <a:off x="673100" y="2650210"/>
            <a:ext cx="10515600" cy="1899456"/>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3000" b="1" i="0" u="none" strike="noStrike" kern="1200" cap="none" spc="0" normalizeH="0" baseline="0" noProof="0">
              <a:ln>
                <a:noFill/>
              </a:ln>
              <a:solidFill>
                <a:srgbClr val="FFB81C"/>
              </a:solidFill>
              <a:effectLst/>
              <a:uLnTx/>
              <a:uFillTx/>
              <a:latin typeface="Calibri" charset="0"/>
              <a:ea typeface="Calibri" charset="0"/>
              <a:cs typeface="Calibri"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prstClr val="white"/>
                </a:solidFill>
                <a:effectLst/>
                <a:uLnTx/>
                <a:uFillTx/>
                <a:latin typeface="Calibri" charset="0"/>
                <a:ea typeface="Calibri" charset="0"/>
                <a:cs typeface="Calibri" charset="0"/>
              </a:rPr>
              <a:t>Appendix</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800" b="1" i="0" u="none" strike="noStrike" kern="1200" cap="none" spc="0" normalizeH="0" baseline="0" noProof="0">
              <a:ln>
                <a:noFill/>
              </a:ln>
              <a:solidFill>
                <a:prstClr val="white"/>
              </a:solidFill>
              <a:effectLst/>
              <a:uLnTx/>
              <a:uFillTx/>
              <a:latin typeface="Calibri" charset="0"/>
              <a:ea typeface="Calibri" charset="0"/>
              <a:cs typeface="Calibri" charset="0"/>
            </a:endParaRPr>
          </a:p>
        </p:txBody>
      </p:sp>
      <p:sp>
        <p:nvSpPr>
          <p:cNvPr id="6" name="Title Placeholder 7"/>
          <p:cNvSpPr txBox="1">
            <a:spLocks/>
          </p:cNvSpPr>
          <p:nvPr/>
        </p:nvSpPr>
        <p:spPr>
          <a:xfrm>
            <a:off x="673100" y="6219825"/>
            <a:ext cx="10515600" cy="398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charset="0"/>
              <a:cs typeface="Calibri" charset="0"/>
            </a:endParaRP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66834624"/>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D06DD-26B0-11DA-368E-FDC15174EBDD}"/>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3C768CB4-7F2F-B1A6-8077-E92C8B2FBBBE}"/>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a:latin typeface="Times New Roman"/>
                <a:cs typeface="Times New Roman"/>
              </a:rPr>
              <a:t>API endpoint list</a:t>
            </a:r>
            <a:endParaRPr lang="en-AU" sz="3200">
              <a:solidFill>
                <a:schemeClr val="accent5"/>
              </a:solidFill>
              <a:latin typeface="Times New Roman"/>
              <a:cs typeface="Times New Roman"/>
            </a:endParaRPr>
          </a:p>
        </p:txBody>
      </p:sp>
      <p:sp>
        <p:nvSpPr>
          <p:cNvPr id="2" name="Rectangle 1">
            <a:extLst>
              <a:ext uri="{FF2B5EF4-FFF2-40B4-BE49-F238E27FC236}">
                <a16:creationId xmlns:a16="http://schemas.microsoft.com/office/drawing/2014/main" id="{51D115D5-A19F-CF2D-1AC4-78F1B9F8AC15}"/>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7A4584C-4735-31BA-D425-E9D568EE1210}"/>
              </a:ext>
            </a:extLst>
          </p:cNvPr>
          <p:cNvSpPr txBox="1"/>
          <p:nvPr/>
        </p:nvSpPr>
        <p:spPr>
          <a:xfrm>
            <a:off x="1722783" y="1529522"/>
            <a:ext cx="6096000" cy="4985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50" b="1">
                <a:ea typeface="Times New Roman"/>
                <a:cs typeface="Times New Roman"/>
              </a:rPr>
              <a:t>Upload Management Service</a:t>
            </a:r>
          </a:p>
          <a:p>
            <a:pPr lvl="0" algn="l">
              <a:buFont typeface=""/>
              <a:buChar char="•"/>
            </a:pPr>
            <a:r>
              <a:rPr lang="en-US" sz="1000">
                <a:latin typeface="Courier New"/>
                <a:ea typeface="Courier New"/>
                <a:cs typeface="Courier New"/>
              </a:rPr>
              <a:t>POST /api/v1/uploads/presigned-url</a:t>
            </a:r>
            <a:r>
              <a:rPr lang="en-US" sz="1200">
                <a:ea typeface="Times New Roman"/>
                <a:cs typeface="Times New Roman"/>
              </a:rPr>
              <a:t> - Get presigned URL</a:t>
            </a:r>
          </a:p>
          <a:p>
            <a:pPr lvl="0" algn="l">
              <a:buFont typeface=""/>
              <a:buChar char="•"/>
            </a:pPr>
            <a:r>
              <a:rPr lang="en-US" sz="1000">
                <a:latin typeface="Courier New"/>
                <a:ea typeface="Courier New"/>
                <a:cs typeface="Courier New"/>
              </a:rPr>
              <a:t>POST /api/v1/uploads/{id}/confirm</a:t>
            </a:r>
            <a:r>
              <a:rPr lang="en-US" sz="1200">
                <a:ea typeface="Times New Roman"/>
                <a:cs typeface="Times New Roman"/>
              </a:rPr>
              <a:t> - Confirm upload</a:t>
            </a:r>
          </a:p>
          <a:p>
            <a:pPr lvl="0" algn="l">
              <a:buFont typeface=""/>
              <a:buChar char="•"/>
            </a:pPr>
            <a:r>
              <a:rPr lang="en-US" sz="1000">
                <a:latin typeface="Courier New"/>
                <a:ea typeface="Courier New"/>
                <a:cs typeface="Courier New"/>
              </a:rPr>
              <a:t>GET /api/v1/uploads/{id}/status</a:t>
            </a:r>
            <a:r>
              <a:rPr lang="en-US" sz="1200">
                <a:ea typeface="Times New Roman"/>
                <a:cs typeface="Times New Roman"/>
              </a:rPr>
              <a:t> - Get upload status</a:t>
            </a:r>
          </a:p>
          <a:p>
            <a:pPr lvl="0" algn="l">
              <a:buFont typeface=""/>
              <a:buChar char="•"/>
            </a:pPr>
            <a:r>
              <a:rPr lang="en-US" sz="1000">
                <a:latin typeface="Courier New"/>
                <a:ea typeface="Courier New"/>
                <a:cs typeface="Courier New"/>
              </a:rPr>
              <a:t>GET /api/v1/uploads</a:t>
            </a:r>
            <a:r>
              <a:rPr lang="en-US" sz="1200">
                <a:ea typeface="Times New Roman"/>
                <a:cs typeface="Times New Roman"/>
              </a:rPr>
              <a:t> - List uploads</a:t>
            </a:r>
          </a:p>
          <a:p>
            <a:pPr lvl="0" algn="l">
              <a:buFont typeface=""/>
              <a:buChar char="•"/>
            </a:pPr>
            <a:r>
              <a:rPr lang="en-US" sz="1000">
                <a:latin typeface="Courier New"/>
                <a:ea typeface="Courier New"/>
                <a:cs typeface="Courier New"/>
              </a:rPr>
              <a:t>DELETE /api/v1/uploads/{id}</a:t>
            </a:r>
            <a:r>
              <a:rPr lang="en-US" sz="1200">
                <a:ea typeface="Times New Roman"/>
                <a:cs typeface="Times New Roman"/>
              </a:rPr>
              <a:t> - Delete upload</a:t>
            </a:r>
          </a:p>
          <a:p>
            <a:pPr lvl="0" algn="l">
              <a:buFont typeface=""/>
              <a:buChar char="•"/>
            </a:pPr>
            <a:r>
              <a:rPr lang="en-US" sz="1200">
                <a:ea typeface="Times New Roman"/>
                <a:cs typeface="Times New Roman"/>
              </a:rPr>
              <a:t>…</a:t>
            </a:r>
          </a:p>
          <a:p>
            <a:r>
              <a:rPr lang="en-US" sz="1350" b="1">
                <a:ea typeface="Times New Roman"/>
                <a:cs typeface="Times New Roman"/>
              </a:rPr>
              <a:t>User Management Service</a:t>
            </a:r>
          </a:p>
          <a:p>
            <a:pPr lvl="0" algn="l">
              <a:buFont typeface=""/>
              <a:buChar char="•"/>
            </a:pPr>
            <a:r>
              <a:rPr lang="en-US" sz="1000">
                <a:latin typeface="Courier New"/>
                <a:ea typeface="Courier New"/>
                <a:cs typeface="Courier New"/>
              </a:rPr>
              <a:t>POST /auth/register</a:t>
            </a:r>
            <a:r>
              <a:rPr lang="en-US" sz="1200">
                <a:ea typeface="Times New Roman"/>
                <a:cs typeface="Times New Roman"/>
              </a:rPr>
              <a:t> - Register user</a:t>
            </a:r>
          </a:p>
          <a:p>
            <a:pPr lvl="0" algn="l">
              <a:buFont typeface=""/>
              <a:buChar char="•"/>
            </a:pPr>
            <a:r>
              <a:rPr lang="en-US" sz="1000">
                <a:latin typeface="Courier New"/>
                <a:ea typeface="Courier New"/>
                <a:cs typeface="Courier New"/>
              </a:rPr>
              <a:t>POST /auth/login</a:t>
            </a:r>
            <a:r>
              <a:rPr lang="en-US" sz="1200">
                <a:ea typeface="Times New Roman"/>
                <a:cs typeface="Times New Roman"/>
              </a:rPr>
              <a:t> - Login</a:t>
            </a:r>
          </a:p>
          <a:p>
            <a:pPr lvl="0" algn="l">
              <a:buFont typeface=""/>
              <a:buChar char="•"/>
            </a:pPr>
            <a:r>
              <a:rPr lang="en-US" sz="1000">
                <a:latin typeface="Courier New"/>
                <a:ea typeface="Courier New"/>
                <a:cs typeface="Courier New"/>
              </a:rPr>
              <a:t>POST /auth/refresh</a:t>
            </a:r>
            <a:r>
              <a:rPr lang="en-US" sz="1200">
                <a:ea typeface="Times New Roman"/>
                <a:cs typeface="Times New Roman"/>
              </a:rPr>
              <a:t> - Refresh token</a:t>
            </a:r>
          </a:p>
          <a:p>
            <a:pPr lvl="0" algn="l">
              <a:buFont typeface=""/>
              <a:buChar char="•"/>
            </a:pPr>
            <a:r>
              <a:rPr lang="en-US" sz="1000">
                <a:latin typeface="Courier New"/>
                <a:ea typeface="Courier New"/>
                <a:cs typeface="Courier New"/>
              </a:rPr>
              <a:t>POST /auth/logout</a:t>
            </a:r>
            <a:r>
              <a:rPr lang="en-US" sz="1200">
                <a:ea typeface="Times New Roman"/>
                <a:cs typeface="Times New Roman"/>
              </a:rPr>
              <a:t> - Logout</a:t>
            </a:r>
          </a:p>
          <a:p>
            <a:pPr lvl="0" algn="l">
              <a:buFont typeface=""/>
              <a:buChar char="•"/>
            </a:pPr>
            <a:r>
              <a:rPr lang="en-US" sz="1000">
                <a:latin typeface="Courier New"/>
                <a:ea typeface="Courier New"/>
                <a:cs typeface="Courier New"/>
              </a:rPr>
              <a:t>GET /api/v1/users/me</a:t>
            </a:r>
            <a:r>
              <a:rPr lang="en-US" sz="1200">
                <a:ea typeface="Times New Roman"/>
                <a:cs typeface="Times New Roman"/>
              </a:rPr>
              <a:t> - Get current user</a:t>
            </a:r>
          </a:p>
          <a:p>
            <a:pPr lvl="0" algn="l">
              <a:buFont typeface=""/>
              <a:buChar char="•"/>
            </a:pPr>
            <a:r>
              <a:rPr lang="en-US" sz="1000">
                <a:latin typeface="Courier New"/>
                <a:ea typeface="Courier New"/>
                <a:cs typeface="Courier New"/>
              </a:rPr>
              <a:t>GET /api/v1/users/{id}</a:t>
            </a:r>
            <a:r>
              <a:rPr lang="en-US" sz="1200">
                <a:ea typeface="Times New Roman"/>
                <a:cs typeface="Times New Roman"/>
              </a:rPr>
              <a:t> - Get user by ID</a:t>
            </a:r>
          </a:p>
          <a:p>
            <a:pPr lvl="0" algn="l">
              <a:buFont typeface=""/>
              <a:buChar char="•"/>
            </a:pPr>
            <a:r>
              <a:rPr lang="en-US" sz="1200">
                <a:ea typeface="Times New Roman"/>
                <a:cs typeface="Times New Roman"/>
              </a:rPr>
              <a:t>…</a:t>
            </a:r>
          </a:p>
          <a:p>
            <a:r>
              <a:rPr lang="en-US" sz="1350" b="1">
                <a:ea typeface="Times New Roman"/>
                <a:cs typeface="Times New Roman"/>
              </a:rPr>
              <a:t>Validation Service</a:t>
            </a:r>
          </a:p>
          <a:p>
            <a:pPr lvl="0" algn="l">
              <a:buFont typeface=""/>
              <a:buChar char="•"/>
            </a:pPr>
            <a:r>
              <a:rPr lang="en-US" sz="1000">
                <a:latin typeface="Courier New"/>
                <a:ea typeface="Courier New"/>
                <a:cs typeface="Courier New"/>
              </a:rPr>
              <a:t>GET /api/v1/validations/{uploadId}</a:t>
            </a:r>
            <a:r>
              <a:rPr lang="en-US" sz="1200">
                <a:ea typeface="Times New Roman"/>
                <a:cs typeface="Times New Roman"/>
              </a:rPr>
              <a:t> - Get validation result</a:t>
            </a:r>
          </a:p>
          <a:p>
            <a:pPr lvl="0" algn="l">
              <a:buFont typeface=""/>
              <a:buChar char="•"/>
            </a:pPr>
            <a:r>
              <a:rPr lang="en-US" sz="1000">
                <a:latin typeface="Courier New"/>
                <a:ea typeface="Courier New"/>
                <a:cs typeface="Courier New"/>
              </a:rPr>
              <a:t>POST /api/v1/validations/{uploadId}/retry</a:t>
            </a:r>
            <a:r>
              <a:rPr lang="en-US" sz="1200">
                <a:ea typeface="Times New Roman"/>
                <a:cs typeface="Times New Roman"/>
              </a:rPr>
              <a:t> - Retry validation</a:t>
            </a:r>
          </a:p>
          <a:p>
            <a:pPr lvl="0" algn="l">
              <a:buFont typeface=""/>
              <a:buChar char="•"/>
            </a:pPr>
            <a:r>
              <a:rPr lang="en-US" sz="1200">
                <a:ea typeface="Times New Roman"/>
                <a:cs typeface="Times New Roman"/>
              </a:rPr>
              <a:t>…</a:t>
            </a:r>
          </a:p>
          <a:p>
            <a:r>
              <a:rPr lang="en-US" sz="1350" b="1">
                <a:ea typeface="Times New Roman"/>
                <a:cs typeface="Times New Roman"/>
              </a:rPr>
              <a:t>Ingestion Service</a:t>
            </a:r>
          </a:p>
          <a:p>
            <a:pPr lvl="0" algn="l">
              <a:buFont typeface=""/>
              <a:buChar char="•"/>
            </a:pPr>
            <a:r>
              <a:rPr lang="en-US" sz="1000">
                <a:latin typeface="Courier New"/>
                <a:ea typeface="Courier New"/>
                <a:cs typeface="Courier New"/>
              </a:rPr>
              <a:t>POST /api/v1/ingest/trigger</a:t>
            </a:r>
            <a:r>
              <a:rPr lang="en-US" sz="1200">
                <a:ea typeface="Times New Roman"/>
                <a:cs typeface="Times New Roman"/>
              </a:rPr>
              <a:t> - Trigger ingestion</a:t>
            </a:r>
          </a:p>
          <a:p>
            <a:pPr lvl="0" algn="l">
              <a:buFont typeface=""/>
              <a:buChar char="•"/>
            </a:pPr>
            <a:r>
              <a:rPr lang="en-US" sz="1000">
                <a:latin typeface="Courier New"/>
                <a:ea typeface="Courier New"/>
                <a:cs typeface="Courier New"/>
              </a:rPr>
              <a:t>GET /api/v1/ingest/{uploadId}/status</a:t>
            </a:r>
            <a:r>
              <a:rPr lang="en-US" sz="1200">
                <a:ea typeface="Times New Roman"/>
                <a:cs typeface="Times New Roman"/>
              </a:rPr>
              <a:t> - Get ingestion status</a:t>
            </a:r>
          </a:p>
          <a:p>
            <a:pPr lvl="0" algn="l">
              <a:buFont typeface=""/>
              <a:buChar char="•"/>
            </a:pPr>
            <a:r>
              <a:rPr lang="en-US" sz="1000">
                <a:latin typeface="Courier New"/>
                <a:ea typeface="Courier New"/>
                <a:cs typeface="Courier New"/>
              </a:rPr>
              <a:t>GET /api/v1/ingest/{uploadId}/history</a:t>
            </a:r>
            <a:r>
              <a:rPr lang="en-US" sz="1200">
                <a:ea typeface="Times New Roman"/>
                <a:cs typeface="Times New Roman"/>
              </a:rPr>
              <a:t> - Get ingestion history</a:t>
            </a:r>
          </a:p>
          <a:p>
            <a:r>
              <a:rPr lang="en-US" sz="1200">
                <a:latin typeface="Times New Roman"/>
                <a:ea typeface="Times New Roman"/>
                <a:cs typeface="Times New Roman"/>
              </a:rPr>
              <a:t>…</a:t>
            </a:r>
            <a:r>
              <a:rPr lang="en-US"/>
              <a:t> </a:t>
            </a:r>
          </a:p>
          <a:p>
            <a:pPr algn="ctr"/>
            <a:endParaRPr lang="en-US"/>
          </a:p>
        </p:txBody>
      </p:sp>
    </p:spTree>
    <p:extLst>
      <p:ext uri="{BB962C8B-B14F-4D97-AF65-F5344CB8AC3E}">
        <p14:creationId xmlns:p14="http://schemas.microsoft.com/office/powerpoint/2010/main" val="875693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1D45F-CBCB-364C-5922-813041083043}"/>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B58825D8-9F92-30EA-BF37-36C34242C841}"/>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a:latin typeface="Times New Roman"/>
                <a:cs typeface="Times New Roman"/>
              </a:rPr>
              <a:t>API endpoint list</a:t>
            </a:r>
            <a:endParaRPr lang="en-AU" sz="3200">
              <a:solidFill>
                <a:schemeClr val="accent5"/>
              </a:solidFill>
              <a:latin typeface="Times New Roman"/>
              <a:cs typeface="Times New Roman"/>
            </a:endParaRPr>
          </a:p>
        </p:txBody>
      </p:sp>
      <p:sp>
        <p:nvSpPr>
          <p:cNvPr id="2" name="Rectangle 1">
            <a:extLst>
              <a:ext uri="{FF2B5EF4-FFF2-40B4-BE49-F238E27FC236}">
                <a16:creationId xmlns:a16="http://schemas.microsoft.com/office/drawing/2014/main" id="{6098BE21-2C38-54DD-6AAA-CF09C23B2194}"/>
              </a:ext>
            </a:extLst>
          </p:cNvPr>
          <p:cNvSpPr/>
          <p:nvPr/>
        </p:nvSpPr>
        <p:spPr>
          <a:xfrm>
            <a:off x="527456" y="723538"/>
            <a:ext cx="113501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00A46186-0D0D-8195-5BA7-8E99EC796932}"/>
              </a:ext>
            </a:extLst>
          </p:cNvPr>
          <p:cNvGraphicFramePr>
            <a:graphicFrameLocks noGrp="1"/>
          </p:cNvGraphicFramePr>
          <p:nvPr>
            <p:extLst>
              <p:ext uri="{D42A27DB-BD31-4B8C-83A1-F6EECF244321}">
                <p14:modId xmlns:p14="http://schemas.microsoft.com/office/powerpoint/2010/main" val="1862418976"/>
              </p:ext>
            </p:extLst>
          </p:nvPr>
        </p:nvGraphicFramePr>
        <p:xfrm>
          <a:off x="541130" y="-11043"/>
          <a:ext cx="11286028" cy="8347710"/>
        </p:xfrm>
        <a:graphic>
          <a:graphicData uri="http://schemas.openxmlformats.org/drawingml/2006/table">
            <a:tbl>
              <a:tblPr firstRow="1" firstCol="1" bandRow="1">
                <a:tableStyleId>{5C22544A-7EE6-4342-B048-85BDC9FD1C3A}</a:tableStyleId>
              </a:tblPr>
              <a:tblGrid>
                <a:gridCol w="2383477">
                  <a:extLst>
                    <a:ext uri="{9D8B030D-6E8A-4147-A177-3AD203B41FA5}">
                      <a16:colId xmlns:a16="http://schemas.microsoft.com/office/drawing/2014/main" val="3033231186"/>
                    </a:ext>
                  </a:extLst>
                </a:gridCol>
                <a:gridCol w="2383477">
                  <a:extLst>
                    <a:ext uri="{9D8B030D-6E8A-4147-A177-3AD203B41FA5}">
                      <a16:colId xmlns:a16="http://schemas.microsoft.com/office/drawing/2014/main" val="3335324789"/>
                    </a:ext>
                  </a:extLst>
                </a:gridCol>
                <a:gridCol w="2383477">
                  <a:extLst>
                    <a:ext uri="{9D8B030D-6E8A-4147-A177-3AD203B41FA5}">
                      <a16:colId xmlns:a16="http://schemas.microsoft.com/office/drawing/2014/main" val="3024041274"/>
                    </a:ext>
                  </a:extLst>
                </a:gridCol>
                <a:gridCol w="4135597">
                  <a:extLst>
                    <a:ext uri="{9D8B030D-6E8A-4147-A177-3AD203B41FA5}">
                      <a16:colId xmlns:a16="http://schemas.microsoft.com/office/drawing/2014/main" val="1376344872"/>
                    </a:ext>
                  </a:extLst>
                </a:gridCol>
              </a:tblGrid>
              <a:tr h="180522">
                <a:tc>
                  <a:txBody>
                    <a:bodyPr/>
                    <a:lstStyle/>
                    <a:p>
                      <a:pPr algn="ctr">
                        <a:buNone/>
                      </a:pPr>
                      <a:r>
                        <a:rPr lang="en-US" sz="1200" b="1">
                          <a:effectLst/>
                          <a:ea typeface="Times New Roman" panose="02020603050405020304" pitchFamily="18" charset="0"/>
                          <a:cs typeface="Times New Roman" panose="02020603050405020304" pitchFamily="18" charset="0"/>
                        </a:rPr>
                        <a:t>Service</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buNone/>
                      </a:pPr>
                      <a:r>
                        <a:rPr lang="en-US" sz="1200" b="1">
                          <a:effectLst/>
                          <a:ea typeface="Times New Roman" panose="02020603050405020304" pitchFamily="18" charset="0"/>
                          <a:cs typeface="Times New Roman" panose="02020603050405020304" pitchFamily="18" charset="0"/>
                        </a:rPr>
                        <a:t>Port(s)</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buNone/>
                      </a:pPr>
                      <a:r>
                        <a:rPr lang="en-US" sz="1200" b="1">
                          <a:effectLst/>
                          <a:ea typeface="Times New Roman" panose="02020603050405020304" pitchFamily="18" charset="0"/>
                          <a:cs typeface="Times New Roman" panose="02020603050405020304" pitchFamily="18" charset="0"/>
                        </a:rPr>
                        <a:t>Description</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buNone/>
                      </a:pPr>
                      <a:r>
                        <a:rPr lang="en-US" sz="1200" b="1">
                          <a:effectLst/>
                          <a:ea typeface="Times New Roman" panose="02020603050405020304" pitchFamily="18" charset="0"/>
                          <a:cs typeface="Times New Roman" panose="02020603050405020304" pitchFamily="18" charset="0"/>
                        </a:rPr>
                        <a:t>Deployments &amp; Pods</a:t>
                      </a:r>
                      <a:endParaRPr lang="en-US">
                        <a:effectLst/>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75372582"/>
                  </a:ext>
                </a:extLst>
              </a:tr>
              <a:tr h="665082">
                <a:tc>
                  <a:txBody>
                    <a:bodyPr/>
                    <a:lstStyle/>
                    <a:p>
                      <a:pPr>
                        <a:buNone/>
                      </a:pPr>
                      <a:r>
                        <a:rPr lang="en-US" sz="1200">
                          <a:effectLst/>
                          <a:ea typeface="Times New Roman" panose="02020603050405020304" pitchFamily="18" charset="0"/>
                          <a:cs typeface="Times New Roman" panose="02020603050405020304" pitchFamily="18" charset="0"/>
                        </a:rPr>
                        <a:t>Frontend</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3000</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React UI</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dirty="0">
                          <a:effectLst/>
                          <a:ea typeface="Times New Roman" panose="02020603050405020304" pitchFamily="18" charset="0"/>
                          <a:cs typeface="Times New Roman"/>
                        </a:rPr>
                        <a:t>• Image: </a:t>
                      </a:r>
                      <a:r>
                        <a:rPr lang="en-US" sz="1200" dirty="0" err="1">
                          <a:effectLst/>
                          <a:ea typeface="Times New Roman" panose="02020603050405020304" pitchFamily="18" charset="0"/>
                          <a:cs typeface="Times New Roman"/>
                        </a:rPr>
                        <a:t>frontend:latest</a:t>
                      </a:r>
                      <a:endParaRPr lang="en-US" dirty="0" err="1">
                        <a:effectLst/>
                        <a:cs typeface="Times New Roman"/>
                      </a:endParaRPr>
                    </a:p>
                    <a:p>
                      <a:pPr>
                        <a:buNone/>
                      </a:pPr>
                      <a:r>
                        <a:rPr lang="en-US" sz="1200">
                          <a:effectLst/>
                          <a:ea typeface="Times New Roman" panose="02020603050405020304" pitchFamily="18" charset="0"/>
                          <a:cs typeface="Times New Roman" panose="02020603050405020304" pitchFamily="18" charset="0"/>
                        </a:rPr>
                        <a:t>• Replicas: 2 (HPA)</a:t>
                      </a:r>
                      <a:endParaRPr lang="en-US">
                        <a:effectLst/>
                      </a:endParaRPr>
                    </a:p>
                    <a:p>
                      <a:pPr>
                        <a:buNone/>
                      </a:pPr>
                      <a:r>
                        <a:rPr lang="en-US" sz="1200">
                          <a:effectLst/>
                          <a:ea typeface="Times New Roman" panose="02020603050405020304" pitchFamily="18" charset="0"/>
                          <a:cs typeface="Times New Roman" panose="02020603050405020304" pitchFamily="18" charset="0"/>
                        </a:rPr>
                        <a:t>• Resources: 256Mi/500m</a:t>
                      </a:r>
                      <a:endParaRPr lang="en-US">
                        <a:effectLst/>
                      </a:endParaRPr>
                    </a:p>
                    <a:p>
                      <a:pPr>
                        <a:buNone/>
                      </a:pPr>
                      <a:r>
                        <a:rPr lang="en-US" sz="1200">
                          <a:effectLst/>
                          <a:ea typeface="Times New Roman" panose="02020603050405020304" pitchFamily="18" charset="0"/>
                          <a:cs typeface="Times New Roman" panose="02020603050405020304" pitchFamily="18" charset="0"/>
                        </a:rPr>
                        <a:t>• Health: /health</a:t>
                      </a:r>
                      <a:endParaRPr lang="en-US">
                        <a:effectLst/>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3080100"/>
                  </a:ext>
                </a:extLst>
              </a:tr>
              <a:tr h="665082">
                <a:tc>
                  <a:txBody>
                    <a:bodyPr/>
                    <a:lstStyle/>
                    <a:p>
                      <a:pPr>
                        <a:buNone/>
                      </a:pPr>
                      <a:r>
                        <a:rPr lang="en-US" sz="1200">
                          <a:effectLst/>
                          <a:ea typeface="Times New Roman" panose="02020603050405020304" pitchFamily="18" charset="0"/>
                          <a:cs typeface="Times New Roman" panose="02020603050405020304" pitchFamily="18" charset="0"/>
                        </a:rPr>
                        <a:t>Kong Gateway</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8000, 8001</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API Gateway &amp; Admin</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 Image: kong:3.4</a:t>
                      </a:r>
                      <a:endParaRPr lang="en-US">
                        <a:effectLst/>
                      </a:endParaRPr>
                    </a:p>
                    <a:p>
                      <a:pPr>
                        <a:buNone/>
                      </a:pPr>
                      <a:r>
                        <a:rPr lang="en-US" sz="1200">
                          <a:effectLst/>
                          <a:ea typeface="Times New Roman" panose="02020603050405020304" pitchFamily="18" charset="0"/>
                          <a:cs typeface="Times New Roman" panose="02020603050405020304" pitchFamily="18" charset="0"/>
                        </a:rPr>
                        <a:t>• Replicas: 2</a:t>
                      </a:r>
                      <a:endParaRPr lang="en-US">
                        <a:effectLst/>
                      </a:endParaRPr>
                    </a:p>
                    <a:p>
                      <a:pPr>
                        <a:buNone/>
                      </a:pPr>
                      <a:r>
                        <a:rPr lang="en-US" sz="1200">
                          <a:effectLst/>
                          <a:ea typeface="Times New Roman" panose="02020603050405020304" pitchFamily="18" charset="0"/>
                          <a:cs typeface="Times New Roman" panose="02020603050405020304" pitchFamily="18" charset="0"/>
                        </a:rPr>
                        <a:t>• Resources: 512Mi/1000m</a:t>
                      </a:r>
                      <a:endParaRPr lang="en-US">
                        <a:effectLst/>
                      </a:endParaRPr>
                    </a:p>
                    <a:p>
                      <a:pPr>
                        <a:buNone/>
                      </a:pPr>
                      <a:r>
                        <a:rPr lang="en-US" sz="1200">
                          <a:effectLst/>
                          <a:ea typeface="Times New Roman" panose="02020603050405020304" pitchFamily="18" charset="0"/>
                          <a:cs typeface="Times New Roman" panose="02020603050405020304" pitchFamily="18" charset="0"/>
                        </a:rPr>
                        <a:t>• Plugins: JWT, Rate Limit</a:t>
                      </a:r>
                      <a:endParaRPr lang="en-US">
                        <a:effectLst/>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22588916"/>
                  </a:ext>
                </a:extLst>
              </a:tr>
              <a:tr h="665082">
                <a:tc>
                  <a:txBody>
                    <a:bodyPr/>
                    <a:lstStyle/>
                    <a:p>
                      <a:pPr>
                        <a:buNone/>
                      </a:pPr>
                      <a:r>
                        <a:rPr lang="en-US" sz="1200">
                          <a:effectLst/>
                          <a:ea typeface="Times New Roman" panose="02020603050405020304" pitchFamily="18" charset="0"/>
                          <a:cs typeface="Times New Roman" panose="02020603050405020304" pitchFamily="18" charset="0"/>
                        </a:rPr>
                        <a:t>Upload Management</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8080</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Java Spring Boot</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dirty="0">
                          <a:effectLst/>
                          <a:ea typeface="Times New Roman" panose="02020603050405020304" pitchFamily="18" charset="0"/>
                          <a:cs typeface="Times New Roman"/>
                        </a:rPr>
                        <a:t>• Image: </a:t>
                      </a:r>
                      <a:r>
                        <a:rPr lang="en-US" sz="1200" dirty="0" err="1">
                          <a:effectLst/>
                          <a:ea typeface="Times New Roman" panose="02020603050405020304" pitchFamily="18" charset="0"/>
                          <a:cs typeface="Times New Roman"/>
                        </a:rPr>
                        <a:t>upload-service:latest</a:t>
                      </a:r>
                      <a:endParaRPr lang="en-US" dirty="0" err="1">
                        <a:effectLst/>
                        <a:cs typeface="Times New Roman"/>
                      </a:endParaRPr>
                    </a:p>
                    <a:p>
                      <a:pPr>
                        <a:buNone/>
                      </a:pPr>
                      <a:r>
                        <a:rPr lang="en-US" sz="1200">
                          <a:effectLst/>
                          <a:ea typeface="Times New Roman" panose="02020603050405020304" pitchFamily="18" charset="0"/>
                          <a:cs typeface="Times New Roman" panose="02020603050405020304" pitchFamily="18" charset="0"/>
                        </a:rPr>
                        <a:t>• Replicas: 2</a:t>
                      </a:r>
                      <a:endParaRPr lang="en-US">
                        <a:effectLst/>
                      </a:endParaRPr>
                    </a:p>
                    <a:p>
                      <a:pPr>
                        <a:buNone/>
                      </a:pPr>
                      <a:r>
                        <a:rPr lang="en-US" sz="1200">
                          <a:effectLst/>
                          <a:ea typeface="Times New Roman" panose="02020603050405020304" pitchFamily="18" charset="0"/>
                          <a:cs typeface="Times New Roman" panose="02020603050405020304" pitchFamily="18" charset="0"/>
                        </a:rPr>
                        <a:t>• Resources: 1Gi/1000m</a:t>
                      </a:r>
                      <a:endParaRPr lang="en-US">
                        <a:effectLst/>
                      </a:endParaRPr>
                    </a:p>
                    <a:p>
                      <a:pPr>
                        <a:buNone/>
                      </a:pPr>
                      <a:r>
                        <a:rPr lang="en-US" sz="1200">
                          <a:effectLst/>
                          <a:ea typeface="Times New Roman" panose="02020603050405020304" pitchFamily="18" charset="0"/>
                          <a:cs typeface="Times New Roman" panose="02020603050405020304" pitchFamily="18" charset="0"/>
                        </a:rPr>
                        <a:t>• JVM: -Xmx768m</a:t>
                      </a:r>
                      <a:endParaRPr lang="en-US">
                        <a:effectLst/>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5157734"/>
                  </a:ext>
                </a:extLst>
              </a:tr>
              <a:tr h="665082">
                <a:tc>
                  <a:txBody>
                    <a:bodyPr/>
                    <a:lstStyle/>
                    <a:p>
                      <a:pPr>
                        <a:buNone/>
                      </a:pPr>
                      <a:r>
                        <a:rPr lang="en-US" sz="1200">
                          <a:effectLst/>
                          <a:ea typeface="Times New Roman" panose="02020603050405020304" pitchFamily="18" charset="0"/>
                          <a:cs typeface="Times New Roman" panose="02020603050405020304" pitchFamily="18" charset="0"/>
                        </a:rPr>
                        <a:t>User Management</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8081</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Java Spring Boot</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dirty="0">
                          <a:effectLst/>
                          <a:ea typeface="Times New Roman" panose="02020603050405020304" pitchFamily="18" charset="0"/>
                          <a:cs typeface="Times New Roman"/>
                        </a:rPr>
                        <a:t>• Image: </a:t>
                      </a:r>
                      <a:r>
                        <a:rPr lang="en-US" sz="1200" dirty="0" err="1">
                          <a:effectLst/>
                          <a:ea typeface="Times New Roman" panose="02020603050405020304" pitchFamily="18" charset="0"/>
                          <a:cs typeface="Times New Roman"/>
                        </a:rPr>
                        <a:t>user-service:latest</a:t>
                      </a:r>
                      <a:endParaRPr lang="en-US" dirty="0" err="1">
                        <a:effectLst/>
                        <a:cs typeface="Times New Roman"/>
                      </a:endParaRPr>
                    </a:p>
                    <a:p>
                      <a:pPr>
                        <a:buNone/>
                      </a:pPr>
                      <a:r>
                        <a:rPr lang="en-US" sz="1200">
                          <a:effectLst/>
                          <a:ea typeface="Times New Roman" panose="02020603050405020304" pitchFamily="18" charset="0"/>
                          <a:cs typeface="Times New Roman" panose="02020603050405020304" pitchFamily="18" charset="0"/>
                        </a:rPr>
                        <a:t>• Replicas: 2</a:t>
                      </a:r>
                      <a:endParaRPr lang="en-US">
                        <a:effectLst/>
                      </a:endParaRPr>
                    </a:p>
                    <a:p>
                      <a:pPr>
                        <a:buNone/>
                      </a:pPr>
                      <a:r>
                        <a:rPr lang="en-US" sz="1200">
                          <a:effectLst/>
                          <a:ea typeface="Times New Roman" panose="02020603050405020304" pitchFamily="18" charset="0"/>
                          <a:cs typeface="Times New Roman" panose="02020603050405020304" pitchFamily="18" charset="0"/>
                        </a:rPr>
                        <a:t>• Resources: 1Gi/1000m</a:t>
                      </a:r>
                      <a:endParaRPr lang="en-US">
                        <a:effectLst/>
                      </a:endParaRPr>
                    </a:p>
                    <a:p>
                      <a:pPr>
                        <a:buNone/>
                      </a:pPr>
                      <a:r>
                        <a:rPr lang="en-US" sz="1200">
                          <a:effectLst/>
                          <a:ea typeface="Times New Roman" panose="02020603050405020304" pitchFamily="18" charset="0"/>
                          <a:cs typeface="Times New Roman" panose="02020603050405020304" pitchFamily="18" charset="0"/>
                        </a:rPr>
                        <a:t>• JVM: -Xmx768m</a:t>
                      </a:r>
                      <a:endParaRPr lang="en-US">
                        <a:effectLst/>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3581999"/>
                  </a:ext>
                </a:extLst>
              </a:tr>
              <a:tr h="665082">
                <a:tc>
                  <a:txBody>
                    <a:bodyPr/>
                    <a:lstStyle/>
                    <a:p>
                      <a:pPr>
                        <a:buNone/>
                      </a:pPr>
                      <a:r>
                        <a:rPr lang="en-US" sz="1200">
                          <a:effectLst/>
                          <a:ea typeface="Times New Roman" panose="02020603050405020304" pitchFamily="18" charset="0"/>
                          <a:cs typeface="Times New Roman" panose="02020603050405020304" pitchFamily="18" charset="0"/>
                        </a:rPr>
                        <a:t>Validation Service</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8002</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dirty="0">
                          <a:effectLst/>
                          <a:ea typeface="Times New Roman" panose="02020603050405020304" pitchFamily="18" charset="0"/>
                          <a:cs typeface="Times New Roman"/>
                        </a:rPr>
                        <a:t>Python </a:t>
                      </a:r>
                      <a:r>
                        <a:rPr lang="en-US" sz="1200" dirty="0" err="1">
                          <a:effectLst/>
                          <a:ea typeface="Times New Roman" panose="02020603050405020304" pitchFamily="18" charset="0"/>
                          <a:cs typeface="Times New Roman"/>
                        </a:rPr>
                        <a:t>FastAPI</a:t>
                      </a:r>
                      <a:endParaRPr lang="en-US" dirty="0" err="1">
                        <a:effectLst/>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dirty="0">
                          <a:effectLst/>
                          <a:ea typeface="Times New Roman" panose="02020603050405020304" pitchFamily="18" charset="0"/>
                          <a:cs typeface="Times New Roman"/>
                        </a:rPr>
                        <a:t>• Image: </a:t>
                      </a:r>
                      <a:r>
                        <a:rPr lang="en-US" sz="1200" dirty="0" err="1">
                          <a:effectLst/>
                          <a:ea typeface="Times New Roman" panose="02020603050405020304" pitchFamily="18" charset="0"/>
                          <a:cs typeface="Times New Roman"/>
                        </a:rPr>
                        <a:t>validation-service:latest</a:t>
                      </a:r>
                      <a:endParaRPr lang="en-US" dirty="0" err="1">
                        <a:effectLst/>
                        <a:cs typeface="Times New Roman"/>
                      </a:endParaRPr>
                    </a:p>
                    <a:p>
                      <a:pPr>
                        <a:buNone/>
                      </a:pPr>
                      <a:r>
                        <a:rPr lang="en-US" sz="1200">
                          <a:effectLst/>
                          <a:ea typeface="Times New Roman" panose="02020603050405020304" pitchFamily="18" charset="0"/>
                          <a:cs typeface="Times New Roman" panose="02020603050405020304" pitchFamily="18" charset="0"/>
                        </a:rPr>
                        <a:t>• Replicas: 2</a:t>
                      </a:r>
                      <a:endParaRPr lang="en-US">
                        <a:effectLst/>
                      </a:endParaRPr>
                    </a:p>
                    <a:p>
                      <a:pPr>
                        <a:buNone/>
                      </a:pPr>
                      <a:r>
                        <a:rPr lang="en-US" sz="1200">
                          <a:effectLst/>
                          <a:ea typeface="Times New Roman" panose="02020603050405020304" pitchFamily="18" charset="0"/>
                          <a:cs typeface="Times New Roman" panose="02020603050405020304" pitchFamily="18" charset="0"/>
                        </a:rPr>
                        <a:t>• Resources: 512Mi/500m</a:t>
                      </a:r>
                      <a:endParaRPr lang="en-US">
                        <a:effectLst/>
                      </a:endParaRPr>
                    </a:p>
                    <a:p>
                      <a:pPr>
                        <a:buNone/>
                      </a:pPr>
                      <a:r>
                        <a:rPr lang="en-US" sz="1200">
                          <a:effectLst/>
                          <a:ea typeface="Times New Roman" panose="02020603050405020304" pitchFamily="18" charset="0"/>
                          <a:cs typeface="Times New Roman" panose="02020603050405020304" pitchFamily="18" charset="0"/>
                        </a:rPr>
                        <a:t>• Workers: 3</a:t>
                      </a:r>
                      <a:endParaRPr lang="en-US">
                        <a:effectLst/>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2130773"/>
                  </a:ext>
                </a:extLst>
              </a:tr>
              <a:tr h="665082">
                <a:tc>
                  <a:txBody>
                    <a:bodyPr/>
                    <a:lstStyle/>
                    <a:p>
                      <a:pPr>
                        <a:buNone/>
                      </a:pPr>
                      <a:r>
                        <a:rPr lang="en-US" sz="1200">
                          <a:effectLst/>
                          <a:ea typeface="Times New Roman" panose="02020603050405020304" pitchFamily="18" charset="0"/>
                          <a:cs typeface="Times New Roman" panose="02020603050405020304" pitchFamily="18" charset="0"/>
                        </a:rPr>
                        <a:t>Ingest Service</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8003</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dirty="0">
                          <a:effectLst/>
                          <a:ea typeface="Times New Roman" panose="02020603050405020304" pitchFamily="18" charset="0"/>
                          <a:cs typeface="Times New Roman"/>
                        </a:rPr>
                        <a:t>Python </a:t>
                      </a:r>
                      <a:r>
                        <a:rPr lang="en-US" sz="1200" dirty="0" err="1">
                          <a:effectLst/>
                          <a:ea typeface="Times New Roman" panose="02020603050405020304" pitchFamily="18" charset="0"/>
                          <a:cs typeface="Times New Roman"/>
                        </a:rPr>
                        <a:t>FastAPI</a:t>
                      </a:r>
                      <a:endParaRPr lang="en-US" dirty="0" err="1">
                        <a:effectLst/>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dirty="0">
                          <a:effectLst/>
                          <a:ea typeface="Times New Roman" panose="02020603050405020304" pitchFamily="18" charset="0"/>
                          <a:cs typeface="Times New Roman"/>
                        </a:rPr>
                        <a:t>• Image: </a:t>
                      </a:r>
                      <a:r>
                        <a:rPr lang="en-US" sz="1200" dirty="0" err="1">
                          <a:effectLst/>
                          <a:ea typeface="Times New Roman" panose="02020603050405020304" pitchFamily="18" charset="0"/>
                          <a:cs typeface="Times New Roman"/>
                        </a:rPr>
                        <a:t>ingest-service:latest</a:t>
                      </a:r>
                      <a:endParaRPr lang="en-US" dirty="0" err="1">
                        <a:effectLst/>
                        <a:cs typeface="Times New Roman"/>
                      </a:endParaRPr>
                    </a:p>
                    <a:p>
                      <a:pPr>
                        <a:buNone/>
                      </a:pPr>
                      <a:r>
                        <a:rPr lang="en-US" sz="1200">
                          <a:effectLst/>
                          <a:ea typeface="Times New Roman" panose="02020603050405020304" pitchFamily="18" charset="0"/>
                          <a:cs typeface="Times New Roman" panose="02020603050405020304" pitchFamily="18" charset="0"/>
                        </a:rPr>
                        <a:t>• Replicas: 2</a:t>
                      </a:r>
                      <a:endParaRPr lang="en-US">
                        <a:effectLst/>
                      </a:endParaRPr>
                    </a:p>
                    <a:p>
                      <a:pPr>
                        <a:buNone/>
                      </a:pPr>
                      <a:r>
                        <a:rPr lang="en-US" sz="1200">
                          <a:effectLst/>
                          <a:ea typeface="Times New Roman" panose="02020603050405020304" pitchFamily="18" charset="0"/>
                          <a:cs typeface="Times New Roman" panose="02020603050405020304" pitchFamily="18" charset="0"/>
                        </a:rPr>
                        <a:t>• Resources: 1Gi/1000m</a:t>
                      </a:r>
                      <a:endParaRPr lang="en-US">
                        <a:effectLst/>
                      </a:endParaRPr>
                    </a:p>
                    <a:p>
                      <a:pPr>
                        <a:buNone/>
                      </a:pPr>
                      <a:r>
                        <a:rPr lang="en-US" sz="1200">
                          <a:effectLst/>
                          <a:ea typeface="Times New Roman" panose="02020603050405020304" pitchFamily="18" charset="0"/>
                          <a:cs typeface="Times New Roman" panose="02020603050405020304" pitchFamily="18" charset="0"/>
                        </a:rPr>
                        <a:t>• Celery Workers: 3</a:t>
                      </a:r>
                      <a:endParaRPr lang="en-US">
                        <a:effectLst/>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1478218"/>
                  </a:ext>
                </a:extLst>
              </a:tr>
              <a:tr h="826602">
                <a:tc>
                  <a:txBody>
                    <a:bodyPr/>
                    <a:lstStyle/>
                    <a:p>
                      <a:pPr>
                        <a:buNone/>
                      </a:pPr>
                      <a:r>
                        <a:rPr lang="en-US" sz="1200" dirty="0" err="1">
                          <a:effectLst/>
                          <a:ea typeface="Times New Roman" panose="02020603050405020304" pitchFamily="18" charset="0"/>
                          <a:cs typeface="Times New Roman"/>
                        </a:rPr>
                        <a:t>MinIO</a:t>
                      </a:r>
                      <a:endParaRPr lang="en-US" dirty="0" err="1">
                        <a:effectLst/>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9000, 9001</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Object Storage &amp; Console</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dirty="0" err="1">
                          <a:effectLst/>
                          <a:ea typeface="Times New Roman" panose="02020603050405020304" pitchFamily="18" charset="0"/>
                          <a:cs typeface="Times New Roman"/>
                        </a:rPr>
                        <a:t>MinIO</a:t>
                      </a: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StatefulSet</a:t>
                      </a:r>
                      <a:endParaRPr lang="en-US" dirty="0" err="1">
                        <a:effectLst/>
                        <a:cs typeface="Times New Roman"/>
                      </a:endParaRPr>
                    </a:p>
                    <a:p>
                      <a:pPr>
                        <a:buNone/>
                      </a:pPr>
                      <a:r>
                        <a:rPr lang="en-US" sz="1200">
                          <a:effectLst/>
                          <a:ea typeface="Times New Roman" panose="02020603050405020304" pitchFamily="18" charset="0"/>
                          <a:cs typeface="Times New Roman" panose="02020603050405020304" pitchFamily="18" charset="0"/>
                        </a:rPr>
                        <a:t>• Replicas: 4 (distributed)</a:t>
                      </a:r>
                      <a:endParaRPr lang="en-US">
                        <a:effectLst/>
                      </a:endParaRPr>
                    </a:p>
                    <a:p>
                      <a:pPr>
                        <a:buNone/>
                      </a:pPr>
                      <a:r>
                        <a:rPr lang="en-US" sz="1200">
                          <a:effectLst/>
                          <a:ea typeface="Times New Roman" panose="02020603050405020304" pitchFamily="18" charset="0"/>
                          <a:cs typeface="Times New Roman" panose="02020603050405020304" pitchFamily="18" charset="0"/>
                        </a:rPr>
                        <a:t>• PVC: 100Gi per pod</a:t>
                      </a:r>
                      <a:endParaRPr lang="en-US">
                        <a:effectLst/>
                      </a:endParaRPr>
                    </a:p>
                    <a:p>
                      <a:pPr>
                        <a:buNone/>
                      </a:pPr>
                      <a:r>
                        <a:rPr lang="en-US" sz="1200">
                          <a:effectLst/>
                          <a:ea typeface="Times New Roman" panose="02020603050405020304" pitchFamily="18" charset="0"/>
                          <a:cs typeface="Times New Roman" panose="02020603050405020304" pitchFamily="18" charset="0"/>
                        </a:rPr>
                        <a:t>• Storage Class: </a:t>
                      </a:r>
                      <a:endParaRPr lang="en-US">
                        <a:effectLst/>
                      </a:endParaRPr>
                    </a:p>
                    <a:p>
                      <a:pPr>
                        <a:buNone/>
                      </a:pPr>
                      <a:r>
                        <a:rPr lang="en-US" sz="1200" dirty="0">
                          <a:effectLst/>
                          <a:ea typeface="Times New Roman" panose="02020603050405020304" pitchFamily="18" charset="0"/>
                          <a:cs typeface="Times New Roman"/>
                        </a:rPr>
                        <a:t>• Access Mode: </a:t>
                      </a:r>
                      <a:r>
                        <a:rPr lang="en-US" sz="1200" dirty="0" err="1">
                          <a:effectLst/>
                          <a:ea typeface="Times New Roman" panose="02020603050405020304" pitchFamily="18" charset="0"/>
                          <a:cs typeface="Times New Roman"/>
                        </a:rPr>
                        <a:t>ReadWriteOnce</a:t>
                      </a:r>
                      <a:endParaRPr lang="en-US" dirty="0" err="1">
                        <a:effectLst/>
                        <a:cs typeface="Times New Roman"/>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80615655"/>
                  </a:ext>
                </a:extLst>
              </a:tr>
              <a:tr h="988121">
                <a:tc>
                  <a:txBody>
                    <a:bodyPr/>
                    <a:lstStyle/>
                    <a:p>
                      <a:pPr>
                        <a:buNone/>
                      </a:pPr>
                      <a:r>
                        <a:rPr lang="en-US" sz="1200">
                          <a:effectLst/>
                          <a:ea typeface="Times New Roman" panose="02020603050405020304" pitchFamily="18" charset="0"/>
                          <a:cs typeface="Times New Roman" panose="02020603050405020304" pitchFamily="18" charset="0"/>
                        </a:rPr>
                        <a:t>PostgreSQL</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5432</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Main Database</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dirty="0">
                          <a:effectLst/>
                          <a:ea typeface="Times New Roman" panose="02020603050405020304" pitchFamily="18" charset="0"/>
                          <a:cs typeface="Times New Roman"/>
                        </a:rPr>
                        <a:t>PostgreSQL </a:t>
                      </a:r>
                      <a:r>
                        <a:rPr lang="en-US" sz="1200" dirty="0" err="1">
                          <a:effectLst/>
                          <a:ea typeface="Times New Roman" panose="02020603050405020304" pitchFamily="18" charset="0"/>
                          <a:cs typeface="Times New Roman"/>
                        </a:rPr>
                        <a:t>StatefulSet</a:t>
                      </a:r>
                      <a:endParaRPr lang="en-US" dirty="0" err="1">
                        <a:effectLst/>
                        <a:cs typeface="Times New Roman"/>
                      </a:endParaRPr>
                    </a:p>
                    <a:p>
                      <a:pPr>
                        <a:buNone/>
                      </a:pPr>
                      <a:r>
                        <a:rPr lang="en-US" sz="1200">
                          <a:effectLst/>
                          <a:ea typeface="Times New Roman" panose="02020603050405020304" pitchFamily="18" charset="0"/>
                          <a:cs typeface="Times New Roman" panose="02020603050405020304" pitchFamily="18" charset="0"/>
                        </a:rPr>
                        <a:t>• Replicas: 3 (HA cluster)</a:t>
                      </a:r>
                      <a:endParaRPr lang="en-US">
                        <a:effectLst/>
                      </a:endParaRPr>
                    </a:p>
                    <a:p>
                      <a:pPr>
                        <a:buNone/>
                      </a:pPr>
                      <a:r>
                        <a:rPr lang="en-US" sz="1200">
                          <a:effectLst/>
                          <a:ea typeface="Times New Roman" panose="02020603050405020304" pitchFamily="18" charset="0"/>
                          <a:cs typeface="Times New Roman" panose="02020603050405020304" pitchFamily="18" charset="0"/>
                        </a:rPr>
                        <a:t>• PVC: 50Gi per pod</a:t>
                      </a:r>
                      <a:endParaRPr lang="en-US">
                        <a:effectLst/>
                      </a:endParaRPr>
                    </a:p>
                    <a:p>
                      <a:pPr>
                        <a:buNone/>
                      </a:pPr>
                      <a:r>
                        <a:rPr lang="en-US" sz="1200">
                          <a:effectLst/>
                          <a:ea typeface="Times New Roman" panose="02020603050405020304" pitchFamily="18" charset="0"/>
                          <a:cs typeface="Times New Roman" panose="02020603050405020304" pitchFamily="18" charset="0"/>
                        </a:rPr>
                        <a:t>• Storage Class: </a:t>
                      </a:r>
                      <a:endParaRPr lang="en-US">
                        <a:effectLst/>
                      </a:endParaRPr>
                    </a:p>
                    <a:p>
                      <a:pPr>
                        <a:buNone/>
                      </a:pPr>
                      <a:r>
                        <a:rPr lang="en-US" sz="1200">
                          <a:effectLst/>
                          <a:ea typeface="Times New Roman" panose="02020603050405020304" pitchFamily="18" charset="0"/>
                          <a:cs typeface="Times New Roman" panose="02020603050405020304" pitchFamily="18" charset="0"/>
                        </a:rPr>
                        <a:t>• Patroni for HA</a:t>
                      </a:r>
                      <a:endParaRPr lang="en-US">
                        <a:effectLst/>
                      </a:endParaRPr>
                    </a:p>
                    <a:p>
                      <a:pPr>
                        <a:buNone/>
                      </a:pPr>
                      <a:r>
                        <a:rPr lang="en-US" sz="1200">
                          <a:effectLst/>
                          <a:ea typeface="Times New Roman" panose="02020603050405020304" pitchFamily="18" charset="0"/>
                          <a:cs typeface="Times New Roman" panose="02020603050405020304" pitchFamily="18" charset="0"/>
                        </a:rPr>
                        <a:t>• DB per service</a:t>
                      </a:r>
                      <a:endParaRPr lang="en-US">
                        <a:effectLst/>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88817994"/>
                  </a:ext>
                </a:extLst>
              </a:tr>
              <a:tr h="1149637">
                <a:tc>
                  <a:txBody>
                    <a:bodyPr/>
                    <a:lstStyle/>
                    <a:p>
                      <a:pPr>
                        <a:buNone/>
                      </a:pPr>
                      <a:r>
                        <a:rPr lang="en-US" sz="1200">
                          <a:effectLst/>
                          <a:ea typeface="Times New Roman" panose="02020603050405020304" pitchFamily="18" charset="0"/>
                          <a:cs typeface="Times New Roman" panose="02020603050405020304" pitchFamily="18" charset="0"/>
                        </a:rPr>
                        <a:t>Kafka</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9092</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Message Broker</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dirty="0">
                          <a:effectLst/>
                          <a:ea typeface="Times New Roman" panose="02020603050405020304" pitchFamily="18" charset="0"/>
                          <a:cs typeface="Times New Roman"/>
                        </a:rPr>
                        <a:t>Kafka </a:t>
                      </a:r>
                      <a:r>
                        <a:rPr lang="en-US" sz="1200" dirty="0" err="1">
                          <a:effectLst/>
                          <a:ea typeface="Times New Roman" panose="02020603050405020304" pitchFamily="18" charset="0"/>
                          <a:cs typeface="Times New Roman"/>
                        </a:rPr>
                        <a:t>bankwide</a:t>
                      </a:r>
                      <a:r>
                        <a:rPr lang="en-US" sz="1200" dirty="0">
                          <a:effectLst/>
                          <a:ea typeface="Times New Roman" panose="02020603050405020304" pitchFamily="18" charset="0"/>
                          <a:cs typeface="Times New Roman"/>
                        </a:rPr>
                        <a:t>. </a:t>
                      </a:r>
                      <a:endParaRPr lang="en-US" dirty="0">
                        <a:effectLst/>
                        <a:cs typeface="Times New Roman"/>
                      </a:endParaRPr>
                    </a:p>
                    <a:p>
                      <a:pPr>
                        <a:buNone/>
                      </a:pPr>
                      <a:r>
                        <a:rPr lang="en-US" sz="1200">
                          <a:effectLst/>
                          <a:ea typeface="Times New Roman" panose="02020603050405020304" pitchFamily="18" charset="0"/>
                          <a:cs typeface="Times New Roman" panose="02020603050405020304" pitchFamily="18" charset="0"/>
                        </a:rPr>
                        <a:t>Topics:</a:t>
                      </a:r>
                      <a:endParaRPr lang="en-US">
                        <a:effectLst/>
                      </a:endParaRPr>
                    </a:p>
                    <a:p>
                      <a:pPr>
                        <a:buNone/>
                      </a:pP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upload.completed</a:t>
                      </a:r>
                      <a:endParaRPr lang="en-US" dirty="0" err="1">
                        <a:effectLst/>
                        <a:cs typeface="Times New Roman"/>
                      </a:endParaRPr>
                    </a:p>
                    <a:p>
                      <a:pPr>
                        <a:buNone/>
                      </a:pP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validation.completed</a:t>
                      </a:r>
                      <a:endParaRPr lang="en-US" dirty="0" err="1">
                        <a:effectLst/>
                        <a:cs typeface="Times New Roman"/>
                      </a:endParaRPr>
                    </a:p>
                    <a:p>
                      <a:pPr>
                        <a:buNone/>
                      </a:pP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ingestion.completed</a:t>
                      </a:r>
                      <a:endParaRPr lang="en-US" dirty="0" err="1">
                        <a:effectLst/>
                        <a:cs typeface="Times New Roman"/>
                      </a:endParaRPr>
                    </a:p>
                    <a:p>
                      <a:pPr>
                        <a:buNone/>
                      </a:pPr>
                      <a:r>
                        <a:rPr lang="en-US" sz="1200">
                          <a:effectLst/>
                          <a:ea typeface="Times New Roman" panose="02020603050405020304" pitchFamily="18" charset="0"/>
                          <a:cs typeface="Times New Roman" panose="02020603050405020304" pitchFamily="18" charset="0"/>
                        </a:rPr>
                        <a:t>• partitions: 2</a:t>
                      </a:r>
                      <a:endParaRPr lang="en-US">
                        <a:effectLst/>
                      </a:endParaRPr>
                    </a:p>
                    <a:p>
                      <a:pPr>
                        <a:buNone/>
                      </a:pPr>
                      <a:endParaRPr lang="en-US" dirty="0">
                        <a:effectLst/>
                        <a:cs typeface="Times New Roman"/>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6665714"/>
                  </a:ext>
                </a:extLst>
              </a:tr>
              <a:tr h="180522">
                <a:tc>
                  <a:txBody>
                    <a:bodyPr/>
                    <a:lstStyle/>
                    <a:p>
                      <a:pPr>
                        <a:buNone/>
                      </a:pPr>
                      <a:r>
                        <a:rPr lang="en-US" sz="1200">
                          <a:effectLst/>
                          <a:ea typeface="Times New Roman" panose="02020603050405020304" pitchFamily="18" charset="0"/>
                          <a:cs typeface="Times New Roman" panose="02020603050405020304" pitchFamily="18" charset="0"/>
                        </a:rPr>
                        <a:t>Redis</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6379</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a:effectLst/>
                          <a:ea typeface="Times New Roman" panose="02020603050405020304" pitchFamily="18" charset="0"/>
                          <a:cs typeface="Times New Roman" panose="02020603050405020304" pitchFamily="18" charset="0"/>
                        </a:rPr>
                        <a:t>Cache</a:t>
                      </a:r>
                      <a:endParaRPr lang="en-US">
                        <a:effectLst/>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1200" dirty="0">
                          <a:effectLst/>
                          <a:ea typeface="Times New Roman" panose="02020603050405020304" pitchFamily="18" charset="0"/>
                          <a:cs typeface="Times New Roman"/>
                        </a:rPr>
                        <a:t>Redis </a:t>
                      </a:r>
                      <a:r>
                        <a:rPr lang="en-US" sz="1200" dirty="0" err="1">
                          <a:effectLst/>
                          <a:ea typeface="Times New Roman" panose="02020603050405020304" pitchFamily="18" charset="0"/>
                          <a:cs typeface="Times New Roman"/>
                        </a:rPr>
                        <a:t>tập</a:t>
                      </a:r>
                      <a:r>
                        <a:rPr lang="en-US" sz="1200" dirty="0">
                          <a:effectLst/>
                          <a:ea typeface="Times New Roman" panose="02020603050405020304" pitchFamily="18" charset="0"/>
                          <a:cs typeface="Times New Roman"/>
                        </a:rPr>
                        <a:t> </a:t>
                      </a:r>
                      <a:r>
                        <a:rPr lang="en-US" sz="1200" dirty="0" err="1">
                          <a:effectLst/>
                          <a:ea typeface="Times New Roman" panose="02020603050405020304" pitchFamily="18" charset="0"/>
                          <a:cs typeface="Times New Roman"/>
                        </a:rPr>
                        <a:t>trung</a:t>
                      </a:r>
                      <a:endParaRPr lang="en-US" dirty="0" err="1">
                        <a:effectLst/>
                        <a:cs typeface="Times New Roman"/>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0284008"/>
                  </a:ext>
                </a:extLst>
              </a:tr>
            </a:tbl>
          </a:graphicData>
        </a:graphic>
      </p:graphicFrame>
    </p:spTree>
    <p:extLst>
      <p:ext uri="{BB962C8B-B14F-4D97-AF65-F5344CB8AC3E}">
        <p14:creationId xmlns:p14="http://schemas.microsoft.com/office/powerpoint/2010/main" val="4016138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Title Placeholder 7"/>
          <p:cNvSpPr txBox="1">
            <a:spLocks/>
          </p:cNvSpPr>
          <p:nvPr/>
        </p:nvSpPr>
        <p:spPr>
          <a:xfrm>
            <a:off x="673100" y="2650210"/>
            <a:ext cx="10515600" cy="1899456"/>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3000" b="1" i="0" u="none" strike="noStrike" kern="1200" cap="none" spc="0" normalizeH="0" baseline="0" noProof="0">
              <a:ln>
                <a:noFill/>
              </a:ln>
              <a:solidFill>
                <a:srgbClr val="FFB81C"/>
              </a:solidFill>
              <a:effectLst/>
              <a:uLnTx/>
              <a:uFillTx/>
              <a:latin typeface="Calibri" charset="0"/>
              <a:ea typeface="Calibri" charset="0"/>
              <a:cs typeface="Calibri"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prstClr val="white"/>
                </a:solidFill>
                <a:effectLst/>
                <a:uLnTx/>
                <a:uFillTx/>
                <a:latin typeface="Calibri" charset="0"/>
                <a:ea typeface="Calibri" charset="0"/>
                <a:cs typeface="Calibri" charset="0"/>
              </a:rPr>
              <a:t>Thank You</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800" b="1" i="0" u="none" strike="noStrike" kern="1200" cap="none" spc="0" normalizeH="0" baseline="0" noProof="0">
              <a:ln>
                <a:noFill/>
              </a:ln>
              <a:solidFill>
                <a:prstClr val="white"/>
              </a:solidFill>
              <a:effectLst/>
              <a:uLnTx/>
              <a:uFillTx/>
              <a:latin typeface="Calibri" charset="0"/>
              <a:ea typeface="Calibri" charset="0"/>
              <a:cs typeface="Calibri" charset="0"/>
            </a:endParaRPr>
          </a:p>
        </p:txBody>
      </p:sp>
      <p:sp>
        <p:nvSpPr>
          <p:cNvPr id="6" name="Title Placeholder 7"/>
          <p:cNvSpPr txBox="1">
            <a:spLocks/>
          </p:cNvSpPr>
          <p:nvPr/>
        </p:nvSpPr>
        <p:spPr>
          <a:xfrm>
            <a:off x="673100" y="6219825"/>
            <a:ext cx="10515600" cy="398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charset="0"/>
              <a:cs typeface="Calibri" charset="0"/>
            </a:endParaRP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AEFDB-77E9-6F49-A567-61A20237C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7568022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527456" y="152400"/>
            <a:ext cx="10769600" cy="914400"/>
          </a:xfrm>
          <a:ln>
            <a:noFill/>
          </a:ln>
        </p:spPr>
        <p:txBody>
          <a:bodyPr>
            <a:normAutofit/>
          </a:bodyPr>
          <a:lstStyle/>
          <a:p>
            <a:pPr>
              <a:tabLst>
                <a:tab pos="228600" algn="l"/>
              </a:tabLst>
            </a:pPr>
            <a:r>
              <a:rPr lang="en-AU" sz="3200" dirty="0" err="1">
                <a:latin typeface="+mn-lt"/>
                <a:cs typeface="Times New Roman" panose="02020603050405020304" pitchFamily="18" charset="0"/>
              </a:rPr>
              <a:t>Nhu</a:t>
            </a:r>
            <a:r>
              <a:rPr lang="en-AU" sz="3200" dirty="0">
                <a:latin typeface="+mn-lt"/>
                <a:cs typeface="Times New Roman" panose="02020603050405020304" pitchFamily="18" charset="0"/>
              </a:rPr>
              <a:t> </a:t>
            </a:r>
            <a:r>
              <a:rPr lang="en-AU" sz="3200" dirty="0" err="1">
                <a:latin typeface="+mn-lt"/>
                <a:cs typeface="Times New Roman" panose="02020603050405020304" pitchFamily="18" charset="0"/>
              </a:rPr>
              <a:t>cầu</a:t>
            </a:r>
            <a:r>
              <a:rPr lang="en-AU" sz="3200" dirty="0">
                <a:latin typeface="+mn-lt"/>
                <a:cs typeface="Times New Roman" panose="02020603050405020304" pitchFamily="18" charset="0"/>
              </a:rPr>
              <a:t> </a:t>
            </a:r>
            <a:r>
              <a:rPr lang="en-AU" sz="3200" dirty="0" err="1">
                <a:latin typeface="+mn-lt"/>
                <a:cs typeface="Times New Roman" panose="02020603050405020304" pitchFamily="18" charset="0"/>
              </a:rPr>
              <a:t>nghiệp</a:t>
            </a:r>
            <a:r>
              <a:rPr lang="en-AU" sz="3200" dirty="0">
                <a:latin typeface="+mn-lt"/>
                <a:cs typeface="Times New Roman" panose="02020603050405020304" pitchFamily="18" charset="0"/>
              </a:rPr>
              <a:t> </a:t>
            </a:r>
            <a:r>
              <a:rPr lang="en-AU" sz="3200" dirty="0" err="1">
                <a:latin typeface="+mn-lt"/>
                <a:cs typeface="Times New Roman" panose="02020603050405020304" pitchFamily="18" charset="0"/>
              </a:rPr>
              <a:t>vụ</a:t>
            </a:r>
            <a:endParaRPr lang="en-AU" sz="3200" dirty="0">
              <a:latin typeface="+mn-lt"/>
              <a:cs typeface="Times New Roman" panose="02020603050405020304" pitchFamily="18" charset="0"/>
            </a:endParaRPr>
          </a:p>
        </p:txBody>
      </p:sp>
      <p:sp>
        <p:nvSpPr>
          <p:cNvPr id="2" name="Rectangle 1"/>
          <p:cNvSpPr/>
          <p:nvPr/>
        </p:nvSpPr>
        <p:spPr>
          <a:xfrm>
            <a:off x="596199" y="933812"/>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812;p104">
            <a:extLst>
              <a:ext uri="{FF2B5EF4-FFF2-40B4-BE49-F238E27FC236}">
                <a16:creationId xmlns:a16="http://schemas.microsoft.com/office/drawing/2014/main" id="{B9296331-365E-41EB-AA3F-9918D0FE6205}"/>
              </a:ext>
            </a:extLst>
          </p:cNvPr>
          <p:cNvSpPr txBox="1"/>
          <p:nvPr/>
        </p:nvSpPr>
        <p:spPr>
          <a:xfrm>
            <a:off x="596199" y="1292548"/>
            <a:ext cx="11121469" cy="5098826"/>
          </a:xfrm>
          <a:prstGeom prst="rect">
            <a:avLst/>
          </a:prstGeom>
          <a:noFill/>
          <a:ln>
            <a:noFill/>
          </a:ln>
        </p:spPr>
        <p:txBody>
          <a:bodyPr spcFirstLastPara="1" wrap="square" lIns="91433" tIns="45700" rIns="91433" bIns="45700" anchor="t" anchorCtr="0">
            <a:noAutofit/>
          </a:bodyPr>
          <a:lstStyle/>
          <a:p>
            <a:pPr marL="0" lvl="1">
              <a:lnSpc>
                <a:spcPct val="112999"/>
              </a:lnSpc>
              <a:spcBef>
                <a:spcPts val="300"/>
              </a:spcBef>
              <a:spcAft>
                <a:spcPts val="300"/>
              </a:spcAft>
            </a:pPr>
            <a:endParaRPr lang="en-US" b="1" i="1" dirty="0">
              <a:latin typeface="Calibri (Body)"/>
              <a:cs typeface="Calibri"/>
            </a:endParaRPr>
          </a:p>
          <a:p>
            <a:pPr marL="285750" indent="-285750">
              <a:lnSpc>
                <a:spcPct val="113000"/>
              </a:lnSpc>
              <a:spcBef>
                <a:spcPts val="300"/>
              </a:spcBef>
              <a:spcAft>
                <a:spcPts val="300"/>
              </a:spcAft>
              <a:buSzPct val="100000"/>
              <a:buFont typeface="Wingdings" panose="05000000000000000000" pitchFamily="2" charset="2"/>
              <a:buChar char="Ø"/>
            </a:pPr>
            <a:r>
              <a:rPr lang="en-US" b="1" dirty="0">
                <a:latin typeface="Calibri (Body)"/>
                <a:cs typeface="Calibri"/>
              </a:rPr>
              <a:t>QLYC – 10380: </a:t>
            </a:r>
            <a:r>
              <a:rPr lang="en-US" dirty="0">
                <a:latin typeface="Calibri (Body)"/>
                <a:cs typeface="Calibri"/>
              </a:rPr>
              <a:t>[</a:t>
            </a:r>
            <a:r>
              <a:rPr lang="en-US" dirty="0" err="1">
                <a:latin typeface="Calibri (Body)"/>
                <a:cs typeface="Calibri"/>
              </a:rPr>
              <a:t>Techdebt</a:t>
            </a:r>
            <a:r>
              <a:rPr lang="en-US" dirty="0">
                <a:latin typeface="Calibri (Body)"/>
                <a:cs typeface="Calibri"/>
              </a:rPr>
              <a:t>]- </a:t>
            </a:r>
            <a:r>
              <a:rPr lang="en-US" dirty="0" err="1">
                <a:latin typeface="Calibri (Body)"/>
                <a:cs typeface="Calibri"/>
              </a:rPr>
              <a:t>Xây</a:t>
            </a:r>
            <a:r>
              <a:rPr lang="en-US" dirty="0">
                <a:latin typeface="Calibri (Body)"/>
                <a:cs typeface="Calibri"/>
              </a:rPr>
              <a:t> </a:t>
            </a:r>
            <a:r>
              <a:rPr lang="en-US" dirty="0" err="1">
                <a:latin typeface="Calibri (Body)"/>
                <a:cs typeface="Calibri"/>
              </a:rPr>
              <a:t>dựng</a:t>
            </a:r>
            <a:r>
              <a:rPr lang="en-US" dirty="0">
                <a:latin typeface="Calibri (Body)"/>
                <a:cs typeface="Calibri"/>
              </a:rPr>
              <a:t> </a:t>
            </a:r>
            <a:r>
              <a:rPr lang="en-US" dirty="0" err="1">
                <a:latin typeface="Calibri (Body)"/>
                <a:cs typeface="Calibri"/>
              </a:rPr>
              <a:t>Ứng</a:t>
            </a:r>
            <a:r>
              <a:rPr lang="en-US" dirty="0">
                <a:latin typeface="Calibri (Body)"/>
                <a:cs typeface="Calibri"/>
              </a:rPr>
              <a:t> </a:t>
            </a:r>
            <a:r>
              <a:rPr lang="en-US" dirty="0" err="1">
                <a:latin typeface="Calibri (Body)"/>
                <a:cs typeface="Calibri"/>
              </a:rPr>
              <a:t>dụng</a:t>
            </a:r>
            <a:r>
              <a:rPr lang="en-US" dirty="0">
                <a:latin typeface="Calibri (Body)"/>
                <a:cs typeface="Calibri"/>
              </a:rPr>
              <a:t> upload </a:t>
            </a:r>
            <a:r>
              <a:rPr lang="en-US" dirty="0" err="1">
                <a:latin typeface="Calibri (Body)"/>
                <a:cs typeface="Calibri"/>
              </a:rPr>
              <a:t>dữ</a:t>
            </a:r>
            <a:r>
              <a:rPr lang="en-US" dirty="0">
                <a:latin typeface="Calibri (Body)"/>
                <a:cs typeface="Calibri"/>
              </a:rPr>
              <a:t> </a:t>
            </a:r>
            <a:r>
              <a:rPr lang="en-US" dirty="0" err="1">
                <a:latin typeface="Calibri (Body)"/>
                <a:cs typeface="Calibri"/>
              </a:rPr>
              <a:t>liệu</a:t>
            </a:r>
            <a:r>
              <a:rPr lang="en-US" dirty="0">
                <a:latin typeface="Calibri (Body)"/>
                <a:cs typeface="Calibri"/>
              </a:rPr>
              <a:t> file </a:t>
            </a:r>
            <a:r>
              <a:rPr lang="en-US" dirty="0" err="1">
                <a:latin typeface="Calibri (Body)"/>
                <a:cs typeface="Calibri"/>
              </a:rPr>
              <a:t>Thuế</a:t>
            </a:r>
          </a:p>
          <a:p>
            <a:pPr lvl="1">
              <a:lnSpc>
                <a:spcPct val="113000"/>
              </a:lnSpc>
              <a:spcBef>
                <a:spcPts val="300"/>
              </a:spcBef>
              <a:spcAft>
                <a:spcPts val="300"/>
              </a:spcAft>
              <a:buSzPct val="100000"/>
            </a:pPr>
            <a:endParaRPr lang="en-US" dirty="0">
              <a:latin typeface="Calibri (Body)"/>
              <a:cs typeface="Calibri" panose="020F0502020204030204" pitchFamily="34" charset="0"/>
            </a:endParaRPr>
          </a:p>
        </p:txBody>
      </p:sp>
      <p:sp>
        <p:nvSpPr>
          <p:cNvPr id="5" name="TextBox 4">
            <a:extLst>
              <a:ext uri="{FF2B5EF4-FFF2-40B4-BE49-F238E27FC236}">
                <a16:creationId xmlns:a16="http://schemas.microsoft.com/office/drawing/2014/main" id="{C1DEF8E5-674B-4E5F-9538-8AA9F54F0B66}"/>
              </a:ext>
            </a:extLst>
          </p:cNvPr>
          <p:cNvSpPr txBox="1"/>
          <p:nvPr/>
        </p:nvSpPr>
        <p:spPr>
          <a:xfrm>
            <a:off x="833439" y="2157897"/>
            <a:ext cx="6376546" cy="4986355"/>
          </a:xfrm>
          <a:prstGeom prst="rect">
            <a:avLst/>
          </a:prstGeom>
        </p:spPr>
        <p:txBody>
          <a:bodyPr lIns="91440" tIns="45720" rIns="91440" bIns="4572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2500"/>
              </a:spcBef>
            </a:pPr>
            <a:r>
              <a:rPr lang="vi-VN" sz="1100">
                <a:solidFill>
                  <a:srgbClr val="292A2E"/>
                </a:solidFill>
                <a:highlight>
                  <a:srgbClr val="FFFFFF"/>
                </a:highlight>
                <a:ea typeface="+mn-lt"/>
                <a:cs typeface="+mn-lt"/>
              </a:rPr>
              <a:t>Hiện nay, NV đang upload dữ liệu file thuế qua Jupiter. Dữ liệu chỉ lưu tạm thời trên Jupiter để DLL ETL dữ liệu về LDZ và map với các nguồn dữ liệu khác của MSB, sau đó trả về file xml cho người dùng</a:t>
            </a:r>
            <a:endParaRPr lang="en-US"/>
          </a:p>
          <a:p>
            <a:pPr>
              <a:spcBef>
                <a:spcPts val="2500"/>
              </a:spcBef>
            </a:pPr>
            <a:r>
              <a:rPr lang="vi-VN" sz="1100">
                <a:solidFill>
                  <a:srgbClr val="292A2E"/>
                </a:solidFill>
                <a:ea typeface="+mn-lt"/>
                <a:cs typeface="+mn-lt"/>
              </a:rPr>
              <a:t>Thiết kế này đang không tuân thủ quy hoạch kiến trúc: “TTNT phát triển tính năng import/export file dữ liệu thuế chỉ phục vụ đối soát trên Jupiter Reconcile.”</a:t>
            </a:r>
            <a:endParaRPr lang="vi-VN"/>
          </a:p>
          <a:p>
            <a:pPr>
              <a:spcBef>
                <a:spcPts val="2500"/>
              </a:spcBef>
            </a:pPr>
            <a:r>
              <a:rPr lang="vi-VN" sz="1100">
                <a:solidFill>
                  <a:srgbClr val="292A2E"/>
                </a:solidFill>
                <a:ea typeface="+mn-lt"/>
                <a:cs typeface="+mn-lt"/>
              </a:rPr>
              <a:t>TTDLL xây dựng app upload cho file thuế (định dạng xml) và có khả năng đọc được các loại file xml khác nhau, mở rộng thêm định dạng phổ biến là excel, csv. Ứng dụng cần có cơ chế maker/checker; validate dữ liệu; upload file dung lượng lớn và upload theo lô nhiều file cùng lúc</a:t>
            </a:r>
            <a:endParaRPr lang="vi-VN"/>
          </a:p>
          <a:p>
            <a:pPr marL="0" indent="0">
              <a:spcBef>
                <a:spcPts val="2500"/>
              </a:spcBef>
              <a:spcAft>
                <a:spcPts val="600"/>
              </a:spcAft>
              <a:buFont typeface="Arial" panose="020B0604020202020204" pitchFamily="34" charset="0"/>
              <a:buNone/>
            </a:pPr>
            <a:endParaRPr lang="vi-VN" sz="1400" b="1"/>
          </a:p>
        </p:txBody>
      </p:sp>
      <p:pic>
        <p:nvPicPr>
          <p:cNvPr id="7" name="Picture 6" descr="lập trình trừu tượng mã nhị phân và cơ sở dữ liệu khối lập phương mảng màu">
            <a:extLst>
              <a:ext uri="{FF2B5EF4-FFF2-40B4-BE49-F238E27FC236}">
                <a16:creationId xmlns:a16="http://schemas.microsoft.com/office/drawing/2014/main" id="{13C75132-5D9F-386C-FE3C-F2EEB3E5EBFB}"/>
              </a:ext>
            </a:extLst>
          </p:cNvPr>
          <p:cNvPicPr>
            <a:picLocks noChangeAspect="1"/>
          </p:cNvPicPr>
          <p:nvPr/>
        </p:nvPicPr>
        <p:blipFill>
          <a:blip r:embed="rId3"/>
          <a:srcRect l="-1130" t="2122" r="1412" b="10749"/>
          <a:stretch>
            <a:fillRect/>
          </a:stretch>
        </p:blipFill>
        <p:spPr>
          <a:xfrm>
            <a:off x="8115851" y="1399415"/>
            <a:ext cx="3779107" cy="4854927"/>
          </a:xfrm>
          <a:prstGeom prst="rect">
            <a:avLst/>
          </a:prstGeom>
        </p:spPr>
      </p:pic>
    </p:spTree>
    <p:extLst>
      <p:ext uri="{BB962C8B-B14F-4D97-AF65-F5344CB8AC3E}">
        <p14:creationId xmlns:p14="http://schemas.microsoft.com/office/powerpoint/2010/main" val="356424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B6BC3-778F-FFB3-CF9B-72E4165C7FA4}"/>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4D1C9B5B-099F-0BF8-361B-EA3EA653893D}"/>
              </a:ext>
            </a:extLst>
          </p:cNvPr>
          <p:cNvSpPr>
            <a:spLocks noGrp="1"/>
          </p:cNvSpPr>
          <p:nvPr>
            <p:ph type="title"/>
          </p:nvPr>
        </p:nvSpPr>
        <p:spPr>
          <a:xfrm>
            <a:off x="527456" y="152400"/>
            <a:ext cx="10769600" cy="914400"/>
          </a:xfrm>
          <a:ln>
            <a:noFill/>
          </a:ln>
        </p:spPr>
        <p:txBody>
          <a:bodyPr>
            <a:normAutofit/>
          </a:bodyPr>
          <a:lstStyle/>
          <a:p>
            <a:pPr>
              <a:tabLst>
                <a:tab pos="228600" algn="l"/>
              </a:tabLst>
            </a:pPr>
            <a:r>
              <a:rPr lang="en-AU" sz="3200" dirty="0" err="1">
                <a:latin typeface="+mn-lt"/>
                <a:cs typeface="Times New Roman"/>
              </a:rPr>
              <a:t>Giải</a:t>
            </a:r>
            <a:r>
              <a:rPr lang="en-AU" sz="3200" dirty="0">
                <a:latin typeface="+mn-lt"/>
                <a:cs typeface="Times New Roman"/>
              </a:rPr>
              <a:t> </a:t>
            </a:r>
            <a:r>
              <a:rPr lang="en-AU" sz="3200" dirty="0" err="1">
                <a:latin typeface="+mn-lt"/>
                <a:cs typeface="Times New Roman"/>
              </a:rPr>
              <a:t>pháp</a:t>
            </a:r>
            <a:r>
              <a:rPr lang="en-AU" sz="3200" dirty="0">
                <a:latin typeface="+mn-lt"/>
                <a:cs typeface="Times New Roman"/>
              </a:rPr>
              <a:t> </a:t>
            </a:r>
            <a:r>
              <a:rPr lang="en-AU" sz="3200" dirty="0" err="1">
                <a:latin typeface="+mn-lt"/>
                <a:cs typeface="Times New Roman"/>
              </a:rPr>
              <a:t>xây</a:t>
            </a:r>
            <a:r>
              <a:rPr lang="en-AU" sz="3200" dirty="0">
                <a:latin typeface="+mn-lt"/>
                <a:cs typeface="Times New Roman"/>
              </a:rPr>
              <a:t> </a:t>
            </a:r>
            <a:r>
              <a:rPr lang="en-AU" sz="3200" dirty="0" err="1">
                <a:latin typeface="+mn-lt"/>
                <a:cs typeface="Times New Roman"/>
              </a:rPr>
              <a:t>dựng</a:t>
            </a:r>
            <a:r>
              <a:rPr lang="en-AU" sz="3200" dirty="0">
                <a:latin typeface="+mn-lt"/>
                <a:cs typeface="Times New Roman"/>
              </a:rPr>
              <a:t> </a:t>
            </a:r>
            <a:r>
              <a:rPr lang="en-AU" sz="3200" dirty="0" err="1">
                <a:latin typeface="+mn-lt"/>
                <a:cs typeface="Times New Roman"/>
              </a:rPr>
              <a:t>ứng</a:t>
            </a:r>
            <a:r>
              <a:rPr lang="en-AU" sz="3200" dirty="0">
                <a:latin typeface="+mn-lt"/>
                <a:cs typeface="Times New Roman"/>
              </a:rPr>
              <a:t> </a:t>
            </a:r>
            <a:r>
              <a:rPr lang="en-AU" sz="3200" dirty="0" err="1">
                <a:latin typeface="+mn-lt"/>
                <a:cs typeface="Times New Roman"/>
              </a:rPr>
              <a:t>dụng</a:t>
            </a:r>
            <a:r>
              <a:rPr lang="en-AU" sz="3200" dirty="0">
                <a:latin typeface="+mn-lt"/>
                <a:cs typeface="Times New Roman"/>
              </a:rPr>
              <a:t> upload file</a:t>
            </a:r>
            <a:endParaRPr lang="en-AU" sz="3200" dirty="0">
              <a:latin typeface="Calibri"/>
              <a:ea typeface="Calibri"/>
              <a:cs typeface="Times New Roman"/>
            </a:endParaRPr>
          </a:p>
        </p:txBody>
      </p:sp>
      <p:sp>
        <p:nvSpPr>
          <p:cNvPr id="2" name="Rectangle 1">
            <a:extLst>
              <a:ext uri="{FF2B5EF4-FFF2-40B4-BE49-F238E27FC236}">
                <a16:creationId xmlns:a16="http://schemas.microsoft.com/office/drawing/2014/main" id="{821162D0-538F-4BA7-C9A5-AB7FE6606C93}"/>
              </a:ext>
            </a:extLst>
          </p:cNvPr>
          <p:cNvSpPr/>
          <p:nvPr/>
        </p:nvSpPr>
        <p:spPr>
          <a:xfrm>
            <a:off x="596199" y="933812"/>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0C40064-20CD-4F20-9DFC-8B2E2D7A519D}"/>
              </a:ext>
            </a:extLst>
          </p:cNvPr>
          <p:cNvSpPr txBox="1"/>
          <p:nvPr/>
        </p:nvSpPr>
        <p:spPr>
          <a:xfrm>
            <a:off x="3610316" y="1188904"/>
            <a:ext cx="7241298" cy="5239512"/>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spcBef>
                <a:spcPts val="2500"/>
              </a:spcBef>
              <a:spcAft>
                <a:spcPts val="600"/>
              </a:spcAft>
              <a:buFont typeface="Arial" panose="020B0604020202020204" pitchFamily="34" charset="0"/>
              <a:buNone/>
            </a:pPr>
            <a:r>
              <a:rPr lang="vi-VN" sz="1400" b="1"/>
              <a:t>Cổng nạp dữ liệu tập trung</a:t>
            </a:r>
          </a:p>
          <a:p>
            <a:pPr marL="0" lvl="1" indent="0">
              <a:spcBef>
                <a:spcPts val="1000"/>
              </a:spcBef>
              <a:spcAft>
                <a:spcPts val="600"/>
              </a:spcAft>
              <a:buFont typeface="Arial" panose="020B0604020202020204" pitchFamily="34" charset="0"/>
              <a:buNone/>
            </a:pPr>
            <a:r>
              <a:rPr lang="vi-VN" sz="1400"/>
              <a:t>Hệ thống là cổng ingestion duy nhất, chuẩn hóa và bảo đảm an toàn dữ liệu từ người dùng vào doanh nghiệp.</a:t>
            </a:r>
          </a:p>
          <a:p>
            <a:pPr marL="0" indent="0">
              <a:spcBef>
                <a:spcPts val="2500"/>
              </a:spcBef>
              <a:spcAft>
                <a:spcPts val="600"/>
              </a:spcAft>
              <a:buFont typeface="Arial" panose="020B0604020202020204" pitchFamily="34" charset="0"/>
              <a:buNone/>
            </a:pPr>
            <a:r>
              <a:rPr lang="vi-VN" sz="1400" b="1"/>
              <a:t>Chu trình xử lý dữ liệu chuẩn hóa</a:t>
            </a:r>
          </a:p>
          <a:p>
            <a:pPr marL="0" lvl="1" indent="0">
              <a:spcBef>
                <a:spcPts val="1000"/>
              </a:spcBef>
              <a:spcAft>
                <a:spcPts val="600"/>
              </a:spcAft>
              <a:buFont typeface="Arial" panose="020B0604020202020204" pitchFamily="34" charset="0"/>
              <a:buNone/>
            </a:pPr>
            <a:r>
              <a:rPr lang="vi-VN" sz="1400"/>
              <a:t>Quy trình Upload → Validate → Approve → Ingest → Track giúp kiểm tra và quản lý dữ liệu chặt chẽ.</a:t>
            </a:r>
          </a:p>
          <a:p>
            <a:pPr marL="0" indent="0">
              <a:spcBef>
                <a:spcPts val="2500"/>
              </a:spcBef>
              <a:spcAft>
                <a:spcPts val="600"/>
              </a:spcAft>
              <a:buFont typeface="Arial" panose="020B0604020202020204" pitchFamily="34" charset="0"/>
              <a:buNone/>
            </a:pPr>
            <a:r>
              <a:rPr lang="vi-VN" sz="1400" b="1"/>
              <a:t>Kiểm soát chất lượng dữ liệu</a:t>
            </a:r>
          </a:p>
          <a:p>
            <a:pPr marL="0" lvl="1" indent="0">
              <a:spcBef>
                <a:spcPts val="1000"/>
              </a:spcBef>
              <a:spcAft>
                <a:spcPts val="600"/>
              </a:spcAft>
              <a:buFont typeface="Arial" panose="020B0604020202020204" pitchFamily="34" charset="0"/>
              <a:buNone/>
            </a:pPr>
            <a:r>
              <a:rPr lang="vi-VN" sz="1400"/>
              <a:t>Hệ thống kiểm tra định dạng, schema và tính toàn vẹn giúp dữ liệu đầu vào chính xác và hợp lệ.</a:t>
            </a:r>
          </a:p>
          <a:p>
            <a:pPr marL="0" indent="0">
              <a:spcBef>
                <a:spcPts val="2500"/>
              </a:spcBef>
              <a:spcAft>
                <a:spcPts val="600"/>
              </a:spcAft>
              <a:buFont typeface="Arial" panose="020B0604020202020204" pitchFamily="34" charset="0"/>
              <a:buNone/>
            </a:pPr>
            <a:r>
              <a:rPr lang="vi-VN" sz="1400" b="1"/>
              <a:t>Mở rộng và bảo mật</a:t>
            </a:r>
          </a:p>
          <a:p>
            <a:pPr marL="0" lvl="1" indent="0">
              <a:spcBef>
                <a:spcPts val="1000"/>
              </a:spcBef>
              <a:spcAft>
                <a:spcPts val="600"/>
              </a:spcAft>
              <a:buFont typeface="Arial" panose="020B0604020202020204" pitchFamily="34" charset="0"/>
              <a:buNone/>
            </a:pPr>
            <a:r>
              <a:rPr lang="vi-VN" sz="1400"/>
              <a:t>Nền tảng hỗ trợ mở rộng, tích hợp module phê duyệt, giám sát, cảnh báo và tăng cường bảo mật.</a:t>
            </a:r>
          </a:p>
        </p:txBody>
      </p:sp>
      <p:pic>
        <p:nvPicPr>
          <p:cNvPr id="7" name="Picture 6" descr="Máy chủ 3D có dấu kiểm">
            <a:extLst>
              <a:ext uri="{FF2B5EF4-FFF2-40B4-BE49-F238E27FC236}">
                <a16:creationId xmlns:a16="http://schemas.microsoft.com/office/drawing/2014/main" id="{09174C44-0305-5A93-6F89-5D3E20C2E1F4}"/>
              </a:ext>
            </a:extLst>
          </p:cNvPr>
          <p:cNvPicPr>
            <a:picLocks noChangeAspect="1"/>
          </p:cNvPicPr>
          <p:nvPr/>
        </p:nvPicPr>
        <p:blipFill>
          <a:blip r:embed="rId3"/>
          <a:srcRect l="-1820" t="5422" r="3704" b="5217"/>
          <a:stretch>
            <a:fillRect/>
          </a:stretch>
        </p:blipFill>
        <p:spPr>
          <a:xfrm>
            <a:off x="4254" y="1202138"/>
            <a:ext cx="3607385" cy="5660238"/>
          </a:xfrm>
          <a:prstGeom prst="rect">
            <a:avLst/>
          </a:prstGeom>
        </p:spPr>
      </p:pic>
    </p:spTree>
    <p:extLst>
      <p:ext uri="{BB962C8B-B14F-4D97-AF65-F5344CB8AC3E}">
        <p14:creationId xmlns:p14="http://schemas.microsoft.com/office/powerpoint/2010/main" val="3365169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E415B-E98A-CA91-04D5-E21A63825844}"/>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777EC090-9285-8B6A-76B8-C15B60B7DE02}"/>
              </a:ext>
            </a:extLst>
          </p:cNvPr>
          <p:cNvSpPr>
            <a:spLocks noGrp="1"/>
          </p:cNvSpPr>
          <p:nvPr>
            <p:ph type="title"/>
          </p:nvPr>
        </p:nvSpPr>
        <p:spPr>
          <a:xfrm>
            <a:off x="527456" y="152400"/>
            <a:ext cx="10769600" cy="914400"/>
          </a:xfrm>
          <a:ln>
            <a:noFill/>
          </a:ln>
        </p:spPr>
        <p:txBody>
          <a:bodyPr>
            <a:normAutofit/>
          </a:bodyPr>
          <a:lstStyle/>
          <a:p>
            <a:pPr>
              <a:tabLst>
                <a:tab pos="228600" algn="l"/>
              </a:tabLst>
            </a:pPr>
            <a:r>
              <a:rPr lang="en-AU" sz="3200" dirty="0" err="1">
                <a:latin typeface="+mn-lt"/>
                <a:cs typeface="Times New Roman"/>
              </a:rPr>
              <a:t>Mục</a:t>
            </a:r>
            <a:r>
              <a:rPr lang="en-AU" sz="3200" dirty="0">
                <a:latin typeface="+mn-lt"/>
                <a:cs typeface="Times New Roman"/>
              </a:rPr>
              <a:t> </a:t>
            </a:r>
            <a:r>
              <a:rPr lang="en-AU" sz="3200" dirty="0" err="1">
                <a:latin typeface="+mn-lt"/>
                <a:cs typeface="Times New Roman"/>
              </a:rPr>
              <a:t>tiêu</a:t>
            </a:r>
            <a:r>
              <a:rPr lang="en-AU" sz="3200" dirty="0">
                <a:latin typeface="+mn-lt"/>
                <a:cs typeface="Times New Roman"/>
              </a:rPr>
              <a:t> </a:t>
            </a:r>
            <a:r>
              <a:rPr lang="en-AU" sz="3200" dirty="0" err="1">
                <a:latin typeface="+mn-lt"/>
                <a:cs typeface="Times New Roman"/>
              </a:rPr>
              <a:t>và</a:t>
            </a:r>
            <a:r>
              <a:rPr lang="en-AU" sz="3200" dirty="0">
                <a:latin typeface="+mn-lt"/>
                <a:cs typeface="Times New Roman"/>
              </a:rPr>
              <a:t> </a:t>
            </a:r>
            <a:r>
              <a:rPr lang="en-AU" sz="3200" dirty="0" err="1">
                <a:latin typeface="+mn-lt"/>
                <a:cs typeface="Times New Roman"/>
              </a:rPr>
              <a:t>phạm</a:t>
            </a:r>
            <a:r>
              <a:rPr lang="en-AU" sz="3200" dirty="0">
                <a:latin typeface="+mn-lt"/>
                <a:cs typeface="Times New Roman"/>
              </a:rPr>
              <a:t> vi </a:t>
            </a:r>
            <a:r>
              <a:rPr lang="en-AU" sz="3200" dirty="0" err="1">
                <a:latin typeface="+mn-lt"/>
                <a:cs typeface="Times New Roman"/>
              </a:rPr>
              <a:t>hệ</a:t>
            </a:r>
            <a:r>
              <a:rPr lang="en-AU" sz="3200" dirty="0">
                <a:latin typeface="+mn-lt"/>
                <a:cs typeface="Times New Roman"/>
              </a:rPr>
              <a:t> </a:t>
            </a:r>
            <a:r>
              <a:rPr lang="en-AU" sz="3200" dirty="0" err="1">
                <a:latin typeface="+mn-lt"/>
                <a:cs typeface="Times New Roman"/>
              </a:rPr>
              <a:t>thống</a:t>
            </a:r>
            <a:endParaRPr lang="en-US" dirty="0" err="1"/>
          </a:p>
        </p:txBody>
      </p:sp>
      <p:sp>
        <p:nvSpPr>
          <p:cNvPr id="2" name="Rectangle 1">
            <a:extLst>
              <a:ext uri="{FF2B5EF4-FFF2-40B4-BE49-F238E27FC236}">
                <a16:creationId xmlns:a16="http://schemas.microsoft.com/office/drawing/2014/main" id="{64F9FDC0-0E80-B1F8-081D-39ABF3D0AF4E}"/>
              </a:ext>
            </a:extLst>
          </p:cNvPr>
          <p:cNvSpPr/>
          <p:nvPr/>
        </p:nvSpPr>
        <p:spPr>
          <a:xfrm>
            <a:off x="596199" y="933812"/>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4">
            <a:extLst>
              <a:ext uri="{FF2B5EF4-FFF2-40B4-BE49-F238E27FC236}">
                <a16:creationId xmlns:a16="http://schemas.microsoft.com/office/drawing/2014/main" id="{8FD159E4-F8D9-482B-BDCC-9CBA9C9E137C}"/>
              </a:ext>
            </a:extLst>
          </p:cNvPr>
          <p:cNvSpPr txBox="1"/>
          <p:nvPr/>
        </p:nvSpPr>
        <p:spPr>
          <a:xfrm>
            <a:off x="595406" y="1377269"/>
            <a:ext cx="6376546" cy="4986355"/>
          </a:xfrm>
          <a:prstGeom prst="rect">
            <a:avLst/>
          </a:prstGeom>
        </p:spPr>
        <p:txBody>
          <a:bodyPr lIns="91440" tIns="45720" rIns="91440" bIns="45720" anchor="t">
            <a:normAutofit fontScale="9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spcBef>
                <a:spcPts val="2500"/>
              </a:spcBef>
              <a:spcAft>
                <a:spcPts val="600"/>
              </a:spcAft>
              <a:buFont typeface="Arial" panose="020B0604020202020204" pitchFamily="34" charset="0"/>
              <a:buNone/>
            </a:pPr>
            <a:r>
              <a:rPr lang="vi-VN" sz="1400" b="1"/>
              <a:t>Nạp dữ liệu nguyên bản</a:t>
            </a:r>
          </a:p>
          <a:p>
            <a:pPr marL="0" lvl="1" indent="0">
              <a:spcBef>
                <a:spcPts val="1000"/>
              </a:spcBef>
              <a:spcAft>
                <a:spcPts val="600"/>
              </a:spcAft>
              <a:buFont typeface="Arial" panose="020B0604020202020204" pitchFamily="34" charset="0"/>
              <a:buNone/>
            </a:pPr>
            <a:r>
              <a:rPr lang="vi-VN" sz="1400"/>
              <a:t>Hệ thống đảm bảo dữ liệu được lưu giữ theo trạng thái ban đầu, không qua xử lý biến đổi phức tạp khi upload, giúp giữ độ tin cậy và minh bạch.</a:t>
            </a:r>
          </a:p>
          <a:p>
            <a:pPr marL="0" indent="0">
              <a:spcBef>
                <a:spcPts val="2500"/>
              </a:spcBef>
              <a:spcAft>
                <a:spcPts val="600"/>
              </a:spcAft>
              <a:buFont typeface="Arial" panose="020B0604020202020204" pitchFamily="34" charset="0"/>
              <a:buNone/>
            </a:pPr>
            <a:r>
              <a:rPr lang="vi-VN" sz="1400" b="1"/>
              <a:t>Kiểm soát chất lượng dữ liệu</a:t>
            </a:r>
          </a:p>
          <a:p>
            <a:pPr marL="0" lvl="1" indent="0">
              <a:spcBef>
                <a:spcPts val="1000"/>
              </a:spcBef>
              <a:spcAft>
                <a:spcPts val="600"/>
              </a:spcAft>
              <a:buFont typeface="Arial" panose="020B0604020202020204" pitchFamily="34" charset="0"/>
              <a:buNone/>
            </a:pPr>
            <a:r>
              <a:rPr lang="vi-VN" sz="1400"/>
              <a:t>Hệ thống kiểm tra dữ liệu về định dạng, cấu trúc và schema trước khi ingest, giảm rủi ro và đảm bảo dữ liệu đạt chuẩn.</a:t>
            </a:r>
          </a:p>
          <a:p>
            <a:pPr marL="0" indent="0">
              <a:spcBef>
                <a:spcPts val="2500"/>
              </a:spcBef>
              <a:spcAft>
                <a:spcPts val="600"/>
              </a:spcAft>
              <a:buFont typeface="Arial" panose="020B0604020202020204" pitchFamily="34" charset="0"/>
              <a:buNone/>
            </a:pPr>
            <a:r>
              <a:rPr lang="vi-VN" sz="1400" b="1"/>
              <a:t>Theo dõi và truy vết vòng đời upload</a:t>
            </a:r>
          </a:p>
          <a:p>
            <a:pPr marL="0" lvl="1" indent="0">
              <a:spcBef>
                <a:spcPts val="1000"/>
              </a:spcBef>
              <a:spcAft>
                <a:spcPts val="600"/>
              </a:spcAft>
              <a:buFont typeface="Arial" panose="020B0604020202020204" pitchFamily="34" charset="0"/>
              <a:buNone/>
            </a:pPr>
            <a:r>
              <a:rPr lang="vi-VN" sz="1400"/>
              <a:t>Hệ thống cung cấp khả năng kiểm soát trạng thái xử lý, người thao tác, lịch sử phê duyệt và lỗi phát sinh, đảm bảo minh bạch và audit đầy đủ.</a:t>
            </a:r>
          </a:p>
          <a:p>
            <a:pPr marL="0" indent="0">
              <a:spcBef>
                <a:spcPts val="2500"/>
              </a:spcBef>
              <a:spcAft>
                <a:spcPts val="600"/>
              </a:spcAft>
              <a:buFont typeface="Arial" panose="020B0604020202020204" pitchFamily="34" charset="0"/>
              <a:buNone/>
            </a:pPr>
            <a:r>
              <a:rPr lang="vi-VN" sz="1400" b="1"/>
              <a:t>Đơn giản hóa quy trình ingestion</a:t>
            </a:r>
          </a:p>
          <a:p>
            <a:pPr marL="0" lvl="1">
              <a:spcBef>
                <a:spcPts val="1000"/>
              </a:spcBef>
              <a:spcAft>
                <a:spcPts val="600"/>
              </a:spcAft>
            </a:pPr>
            <a:r>
              <a:rPr lang="vi-VN" sz="1400">
                <a:latin typeface="Arial"/>
                <a:cs typeface="Arial"/>
              </a:rPr>
              <a:t>Hệ thống tập trung vào các bước upload, validate, approve và ingest, tối ưu tốc độ xử lý và giảm độ phức tạp cho kiến trúc doanh nghiệp</a:t>
            </a:r>
          </a:p>
          <a:p>
            <a:pPr marL="0" lvl="1">
              <a:spcBef>
                <a:spcPts val="1000"/>
              </a:spcBef>
              <a:spcAft>
                <a:spcPts val="600"/>
              </a:spcAft>
              <a:buFont typeface="Arial" panose="020B0604020202020204" pitchFamily="34" charset="0"/>
            </a:pPr>
            <a:r>
              <a:rPr lang="vi-VN" sz="1400" b="1"/>
              <a:t>Hỗ trợ dữ liệu hiện tại</a:t>
            </a:r>
          </a:p>
          <a:p>
            <a:pPr marL="0" lvl="1">
              <a:spcBef>
                <a:spcPts val="1000"/>
              </a:spcBef>
              <a:spcAft>
                <a:spcPts val="600"/>
              </a:spcAft>
            </a:pPr>
            <a:r>
              <a:rPr lang="vi-VN" sz="1400">
                <a:solidFill>
                  <a:srgbClr val="131313"/>
                </a:solidFill>
                <a:latin typeface="Arial"/>
                <a:cs typeface="Arial"/>
              </a:rPr>
              <a:t>Hệ thống hiện tại xử lý dữ liệu cấu trúc và bán cấu trúc phổ biến như CSV, Excel và XML dùng trong báo cáo và thuế.</a:t>
            </a:r>
            <a:endParaRPr lang="vi-VN"/>
          </a:p>
        </p:txBody>
      </p:sp>
      <p:pic>
        <p:nvPicPr>
          <p:cNvPr id="6" name="Picture 5" descr="Tải xuống hoặc tải lên khái niệm tệp">
            <a:extLst>
              <a:ext uri="{FF2B5EF4-FFF2-40B4-BE49-F238E27FC236}">
                <a16:creationId xmlns:a16="http://schemas.microsoft.com/office/drawing/2014/main" id="{87C3D4EB-B489-711D-C30F-C1423B64E056}"/>
              </a:ext>
            </a:extLst>
          </p:cNvPr>
          <p:cNvPicPr>
            <a:picLocks noChangeAspect="1"/>
          </p:cNvPicPr>
          <p:nvPr/>
        </p:nvPicPr>
        <p:blipFill>
          <a:blip r:embed="rId3"/>
          <a:stretch>
            <a:fillRect/>
          </a:stretch>
        </p:blipFill>
        <p:spPr>
          <a:xfrm>
            <a:off x="7622755" y="1161648"/>
            <a:ext cx="4291070" cy="5507862"/>
          </a:xfrm>
          <a:prstGeom prst="rect">
            <a:avLst/>
          </a:prstGeom>
        </p:spPr>
      </p:pic>
    </p:spTree>
    <p:extLst>
      <p:ext uri="{BB962C8B-B14F-4D97-AF65-F5344CB8AC3E}">
        <p14:creationId xmlns:p14="http://schemas.microsoft.com/office/powerpoint/2010/main" val="1524013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527456" y="152400"/>
            <a:ext cx="10769600" cy="914400"/>
          </a:xfrm>
          <a:ln>
            <a:noFill/>
          </a:ln>
        </p:spPr>
        <p:txBody>
          <a:bodyPr>
            <a:normAutofit/>
          </a:bodyPr>
          <a:lstStyle/>
          <a:p>
            <a:pPr>
              <a:tabLst>
                <a:tab pos="228600" algn="l"/>
              </a:tabLst>
            </a:pPr>
            <a:r>
              <a:rPr lang="en-AU" sz="3200" dirty="0" err="1">
                <a:latin typeface="+mn-lt"/>
                <a:cs typeface="Times New Roman" panose="02020603050405020304" pitchFamily="18" charset="0"/>
              </a:rPr>
              <a:t>Luồng</a:t>
            </a:r>
            <a:r>
              <a:rPr lang="en-AU" sz="3200" dirty="0">
                <a:latin typeface="+mn-lt"/>
                <a:cs typeface="Times New Roman" panose="02020603050405020304" pitchFamily="18" charset="0"/>
              </a:rPr>
              <a:t> </a:t>
            </a:r>
            <a:r>
              <a:rPr lang="en-AU" sz="3200" dirty="0" err="1">
                <a:latin typeface="+mn-lt"/>
                <a:cs typeface="Times New Roman" panose="02020603050405020304" pitchFamily="18" charset="0"/>
              </a:rPr>
              <a:t>hành</a:t>
            </a:r>
            <a:r>
              <a:rPr lang="en-AU" sz="3200" dirty="0">
                <a:latin typeface="+mn-lt"/>
                <a:cs typeface="Times New Roman" panose="02020603050405020304" pitchFamily="18" charset="0"/>
              </a:rPr>
              <a:t> </a:t>
            </a:r>
            <a:r>
              <a:rPr lang="en-AU" sz="3200" dirty="0" err="1">
                <a:latin typeface="+mn-lt"/>
                <a:cs typeface="Times New Roman" panose="02020603050405020304" pitchFamily="18" charset="0"/>
              </a:rPr>
              <a:t>trình</a:t>
            </a:r>
            <a:r>
              <a:rPr lang="en-AU" sz="3200" dirty="0">
                <a:latin typeface="+mn-lt"/>
                <a:cs typeface="Times New Roman" panose="02020603050405020304" pitchFamily="18" charset="0"/>
              </a:rPr>
              <a:t> ng</a:t>
            </a:r>
            <a:r>
              <a:rPr lang="vi-VN" sz="3200" dirty="0">
                <a:latin typeface="+mn-lt"/>
                <a:cs typeface="Times New Roman" panose="02020603050405020304" pitchFamily="18" charset="0"/>
              </a:rPr>
              <a:t>ư</a:t>
            </a:r>
            <a:r>
              <a:rPr lang="en-US" sz="3200" dirty="0" err="1">
                <a:latin typeface="+mn-lt"/>
                <a:cs typeface="Times New Roman" panose="02020603050405020304" pitchFamily="18" charset="0"/>
              </a:rPr>
              <a:t>ời</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dùng</a:t>
            </a:r>
            <a:r>
              <a:rPr lang="en-US" sz="3200" dirty="0">
                <a:latin typeface="+mn-lt"/>
                <a:cs typeface="Times New Roman" panose="02020603050405020304" pitchFamily="18" charset="0"/>
              </a:rPr>
              <a:t> upload file</a:t>
            </a:r>
            <a:endParaRPr lang="en-AU" sz="3200" dirty="0">
              <a:latin typeface="+mn-lt"/>
              <a:cs typeface="Times New Roman" panose="02020603050405020304" pitchFamily="18" charset="0"/>
            </a:endParaRPr>
          </a:p>
        </p:txBody>
      </p:sp>
      <p:sp>
        <p:nvSpPr>
          <p:cNvPr id="2" name="Rectangle 1"/>
          <p:cNvSpPr/>
          <p:nvPr/>
        </p:nvSpPr>
        <p:spPr>
          <a:xfrm>
            <a:off x="596199" y="933812"/>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12;p104">
            <a:extLst>
              <a:ext uri="{FF2B5EF4-FFF2-40B4-BE49-F238E27FC236}">
                <a16:creationId xmlns:a16="http://schemas.microsoft.com/office/drawing/2014/main" id="{FFB1C43F-A862-478C-A644-28B1C7615B6C}"/>
              </a:ext>
            </a:extLst>
          </p:cNvPr>
          <p:cNvSpPr txBox="1"/>
          <p:nvPr/>
        </p:nvSpPr>
        <p:spPr>
          <a:xfrm>
            <a:off x="7584891" y="1450711"/>
            <a:ext cx="4292722" cy="5238346"/>
          </a:xfrm>
          <a:prstGeom prst="rect">
            <a:avLst/>
          </a:prstGeom>
          <a:noFill/>
          <a:ln>
            <a:noFill/>
          </a:ln>
        </p:spPr>
        <p:txBody>
          <a:bodyPr spcFirstLastPara="1" wrap="square" lIns="91433" tIns="45700" rIns="91433" bIns="45700" anchor="t" anchorCtr="0">
            <a:noAutofit/>
          </a:bodyPr>
          <a:lstStyle/>
          <a:p>
            <a:pPr marL="285750" indent="-285750" algn="just">
              <a:spcAft>
                <a:spcPts val="600"/>
              </a:spcAft>
              <a:buFont typeface="Wingdings" panose="05000000000000000000" pitchFamily="2" charset="2"/>
              <a:buChar char="§"/>
            </a:pPr>
            <a:r>
              <a:rPr lang="en-US" sz="1400" b="1" dirty="0">
                <a:latin typeface="Calibri" panose="020F0502020204030204" pitchFamily="34" charset="0"/>
                <a:cs typeface="Calibri" panose="020F0502020204030204" pitchFamily="34" charset="0"/>
              </a:rPr>
              <a:t>Login (IAM)</a:t>
            </a:r>
            <a:r>
              <a:rPr lang="vi-VN"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ng</a:t>
            </a:r>
            <a:r>
              <a:rPr lang="vi-VN" sz="1400" dirty="0">
                <a:latin typeface="Calibri" panose="020F0502020204030204" pitchFamily="34" charset="0"/>
                <a:cs typeface="Calibri" panose="020F0502020204030204" pitchFamily="34" charset="0"/>
              </a:rPr>
              <a:t>ư</a:t>
            </a:r>
            <a:r>
              <a:rPr lang="en-US" sz="1400" dirty="0" err="1">
                <a:latin typeface="Calibri" panose="020F0502020204030204" pitchFamily="34" charset="0"/>
                <a:cs typeface="Calibri" panose="020F0502020204030204" pitchFamily="34" charset="0"/>
              </a:rPr>
              <a:t>ời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dùng</a:t>
            </a:r>
            <a:r>
              <a:rPr lang="en-US" sz="1400" dirty="0">
                <a:latin typeface="Calibri" panose="020F0502020204030204" pitchFamily="34" charset="0"/>
                <a:cs typeface="Calibri" panose="020F0502020204030204" pitchFamily="34" charset="0"/>
              </a:rPr>
              <a:t> login</a:t>
            </a:r>
          </a:p>
          <a:p>
            <a:pPr marL="285750" indent="-285750" algn="just">
              <a:spcAft>
                <a:spcPts val="600"/>
              </a:spcAft>
              <a:buFont typeface="Wingdings" panose="05000000000000000000" pitchFamily="2" charset="2"/>
              <a:buChar char="§"/>
            </a:pPr>
            <a:r>
              <a:rPr lang="en-US" sz="1400" b="1" dirty="0" err="1">
                <a:latin typeface="Calibri" panose="020F0502020204030204" pitchFamily="34" charset="0"/>
                <a:cs typeface="Calibri" panose="020F0502020204030204" pitchFamily="34" charset="0"/>
              </a:rPr>
              <a:t>Khởi</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tạo</a:t>
            </a:r>
            <a:r>
              <a:rPr lang="en-US" sz="1400" b="1" dirty="0">
                <a:latin typeface="Calibri" panose="020F0502020204030204" pitchFamily="34" charset="0"/>
                <a:cs typeface="Calibri" panose="020F0502020204030204" pitchFamily="34" charset="0"/>
              </a:rPr>
              <a:t> upload</a:t>
            </a:r>
            <a:r>
              <a:rPr lang="vi-VN" sz="1400" dirty="0">
                <a:latin typeface="Calibri" panose="020F0502020204030204" pitchFamily="34" charset="0"/>
                <a:cs typeface="Calibri" panose="020F0502020204030204" pitchFamily="34" charset="0"/>
              </a:rPr>
              <a:t>:</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chọn</a:t>
            </a:r>
            <a:r>
              <a:rPr lang="en-US" sz="1400" dirty="0">
                <a:latin typeface="Calibri" panose="020F0502020204030204" pitchFamily="34" charset="0"/>
                <a:cs typeface="Calibri" panose="020F0502020204030204" pitchFamily="34" charset="0"/>
              </a:rPr>
              <a:t> Dataset </a:t>
            </a:r>
            <a:r>
              <a:rPr lang="en-US" sz="1400" dirty="0" err="1">
                <a:latin typeface="Calibri" panose="020F0502020204030204" pitchFamily="34" charset="0"/>
                <a:cs typeface="Calibri" panose="020F0502020204030204" pitchFamily="34" charset="0"/>
              </a:rPr>
              <a:t>và</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chọn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kiểu</a:t>
            </a:r>
            <a:r>
              <a:rPr lang="en-US" sz="1400" dirty="0">
                <a:latin typeface="Calibri" panose="020F0502020204030204" pitchFamily="34" charset="0"/>
                <a:cs typeface="Calibri" panose="020F0502020204030204" pitchFamily="34" charset="0"/>
              </a:rPr>
              <a:t> upload </a:t>
            </a:r>
            <a:r>
              <a:rPr lang="en-US" sz="1400" dirty="0" err="1">
                <a:latin typeface="Calibri" panose="020F0502020204030204" pitchFamily="34" charset="0"/>
                <a:cs typeface="Calibri" panose="020F0502020204030204" pitchFamily="34" charset="0"/>
              </a:rPr>
              <a:t>theo</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lô</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hoặc</a:t>
            </a:r>
            <a:r>
              <a:rPr lang="en-US" sz="1400" dirty="0">
                <a:latin typeface="Calibri" panose="020F0502020204030204" pitchFamily="34" charset="0"/>
                <a:cs typeface="Calibri" panose="020F0502020204030204" pitchFamily="34" charset="0"/>
              </a:rPr>
              <a:t> upload file đ</a:t>
            </a:r>
            <a:r>
              <a:rPr lang="vi-VN" sz="1400" dirty="0">
                <a:latin typeface="Calibri" panose="020F0502020204030204" pitchFamily="34" charset="0"/>
                <a:cs typeface="Calibri" panose="020F0502020204030204" pitchFamily="34" charset="0"/>
              </a:rPr>
              <a:t>ơ</a:t>
            </a:r>
            <a:r>
              <a:rPr lang="en-US" sz="1400" dirty="0">
                <a:latin typeface="Calibri" panose="020F0502020204030204" pitchFamily="34" charset="0"/>
                <a:cs typeface="Calibri" panose="020F0502020204030204" pitchFamily="34" charset="0"/>
              </a:rPr>
              <a:t>n </a:t>
            </a:r>
            <a:r>
              <a:rPr lang="en-US" sz="1400" dirty="0" err="1">
                <a:latin typeface="Calibri" panose="020F0502020204030204" pitchFamily="34" charset="0"/>
                <a:cs typeface="Calibri" panose="020F0502020204030204" pitchFamily="34" charset="0"/>
              </a:rPr>
              <a:t>lẻ</a:t>
            </a:r>
            <a:endParaRPr lang="en-US" sz="1400" dirty="0">
              <a:latin typeface="Calibri" panose="020F0502020204030204" pitchFamily="34" charset="0"/>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err="1">
                <a:latin typeface="Calibri" panose="020F0502020204030204" pitchFamily="34" charset="0"/>
                <a:cs typeface="Calibri" panose="020F0502020204030204" pitchFamily="34" charset="0"/>
              </a:rPr>
              <a:t>Chọn</a:t>
            </a:r>
            <a:r>
              <a:rPr lang="en-US" sz="1400" b="1" dirty="0">
                <a:latin typeface="Calibri" panose="020F0502020204030204" pitchFamily="34" charset="0"/>
                <a:cs typeface="Calibri" panose="020F0502020204030204" pitchFamily="34" charset="0"/>
              </a:rPr>
              <a:t> files</a:t>
            </a:r>
            <a:r>
              <a:rPr lang="vi-VN" sz="1400" dirty="0">
                <a:latin typeface="Calibri" panose="020F0502020204030204" pitchFamily="34" charset="0"/>
                <a:cs typeface="Calibri" panose="020F0502020204030204" pitchFamily="34" charset="0"/>
              </a:rPr>
              <a:t>: </a:t>
            </a:r>
            <a:endParaRPr lang="en-US" sz="1400" b="1" dirty="0">
              <a:latin typeface="Calibri" panose="020F0502020204030204" pitchFamily="34" charset="0"/>
              <a:cs typeface="Calibri" panose="020F0502020204030204" pitchFamily="34" charset="0"/>
            </a:endParaRPr>
          </a:p>
          <a:p>
            <a:pPr marL="742950" lvl="1" indent="-285750" algn="just">
              <a:spcAft>
                <a:spcPts val="600"/>
              </a:spcAft>
              <a:buFont typeface="Courier New" panose="02070309020205020404" pitchFamily="49" charset="0"/>
              <a:buChar char="o"/>
            </a:pPr>
            <a:r>
              <a:rPr lang="en-US" sz="1400" b="1" dirty="0">
                <a:latin typeface="Calibri" panose="020F0502020204030204" pitchFamily="34" charset="0"/>
                <a:cs typeface="Calibri" panose="020F0502020204030204" pitchFamily="34" charset="0"/>
              </a:rPr>
              <a:t>Upload </a:t>
            </a:r>
            <a:r>
              <a:rPr lang="en-US" sz="1400" b="1" dirty="0" err="1">
                <a:latin typeface="Calibri" panose="020F0502020204030204" pitchFamily="34" charset="0"/>
                <a:cs typeface="Calibri" panose="020F0502020204030204" pitchFamily="34" charset="0"/>
              </a:rPr>
              <a:t>lô</a:t>
            </a:r>
            <a:r>
              <a:rPr lang="en-US" sz="1400" b="1"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chọn</a:t>
            </a:r>
            <a:r>
              <a:rPr lang="en-US" sz="1400" dirty="0">
                <a:latin typeface="Calibri" panose="020F0502020204030204" pitchFamily="34" charset="0"/>
                <a:cs typeface="Calibri" panose="020F0502020204030204" pitchFamily="34" charset="0"/>
              </a:rPr>
              <a:t> file zip, </a:t>
            </a:r>
            <a:r>
              <a:rPr lang="en-US" sz="1400" dirty="0" err="1">
                <a:latin typeface="Calibri" panose="020F0502020204030204" pitchFamily="34" charset="0"/>
                <a:cs typeface="Calibri" panose="020F0502020204030204" pitchFamily="34" charset="0"/>
              </a:rPr>
              <a:t>trong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đó</a:t>
            </a:r>
            <a:r>
              <a:rPr lang="en-US" sz="1400" dirty="0">
                <a:latin typeface="Calibri" panose="020F0502020204030204" pitchFamily="34" charset="0"/>
                <a:cs typeface="Calibri" panose="020F0502020204030204" pitchFamily="34" charset="0"/>
              </a:rPr>
              <a:t> bao </a:t>
            </a:r>
            <a:r>
              <a:rPr lang="en-US" sz="1400" dirty="0" err="1">
                <a:latin typeface="Calibri" panose="020F0502020204030204" pitchFamily="34" charset="0"/>
                <a:cs typeface="Calibri" panose="020F0502020204030204" pitchFamily="34" charset="0"/>
              </a:rPr>
              <a:t>gồm</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nhiều</a:t>
            </a:r>
            <a:r>
              <a:rPr lang="en-US" sz="1400" dirty="0">
                <a:latin typeface="Calibri" panose="020F0502020204030204" pitchFamily="34" charset="0"/>
                <a:cs typeface="Calibri" panose="020F0502020204030204" pitchFamily="34" charset="0"/>
              </a:rPr>
              <a:t> files </a:t>
            </a:r>
            <a:r>
              <a:rPr lang="en-US" sz="1400" dirty="0" err="1">
                <a:latin typeface="Calibri" panose="020F0502020204030204" pitchFamily="34" charset="0"/>
                <a:cs typeface="Calibri" panose="020F0502020204030204" pitchFamily="34" charset="0"/>
              </a:rPr>
              <a:t>thuế</a:t>
            </a:r>
            <a:endParaRPr lang="en-US" sz="1400" b="1" dirty="0">
              <a:latin typeface="Calibri" panose="020F0502020204030204" pitchFamily="34" charset="0"/>
              <a:cs typeface="Calibri" panose="020F0502020204030204" pitchFamily="34" charset="0"/>
            </a:endParaRPr>
          </a:p>
          <a:p>
            <a:pPr marL="742950" lvl="1" indent="-285750" algn="just">
              <a:spcAft>
                <a:spcPts val="600"/>
              </a:spcAft>
              <a:buFont typeface="Courier New" panose="02070309020205020404" pitchFamily="49" charset="0"/>
              <a:buChar char="o"/>
            </a:pPr>
            <a:r>
              <a:rPr lang="en-US" sz="1400" b="1" dirty="0">
                <a:latin typeface="Calibri" panose="020F0502020204030204" pitchFamily="34" charset="0"/>
                <a:cs typeface="Calibri" panose="020F0502020204030204" pitchFamily="34" charset="0"/>
              </a:rPr>
              <a:t>Upload file đ</a:t>
            </a:r>
            <a:r>
              <a:rPr lang="vi-VN" sz="1400" b="1" dirty="0">
                <a:latin typeface="Calibri" panose="020F0502020204030204" pitchFamily="34" charset="0"/>
                <a:cs typeface="Calibri" panose="020F0502020204030204" pitchFamily="34" charset="0"/>
              </a:rPr>
              <a:t>ơ</a:t>
            </a:r>
            <a:r>
              <a:rPr lang="en-US" sz="1400" b="1" dirty="0">
                <a:latin typeface="Calibri" panose="020F0502020204030204" pitchFamily="34" charset="0"/>
                <a:cs typeface="Calibri" panose="020F0502020204030204" pitchFamily="34" charset="0"/>
              </a:rPr>
              <a:t>n</a:t>
            </a:r>
            <a:r>
              <a:rPr lang="vi-VN"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chọn</a:t>
            </a:r>
            <a:r>
              <a:rPr lang="en-US" sz="1400" dirty="0">
                <a:latin typeface="Calibri" panose="020F0502020204030204" pitchFamily="34" charset="0"/>
                <a:cs typeface="Calibri" panose="020F0502020204030204" pitchFamily="34" charset="0"/>
              </a:rPr>
              <a:t> file XML</a:t>
            </a:r>
            <a:endParaRPr lang="en-US" sz="1400" dirty="0">
              <a:latin typeface="Calibri" panose="020F0502020204030204" pitchFamily="34" charset="0"/>
              <a:ea typeface="Calibri Light"/>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a:latin typeface="Calibri" panose="020F0502020204030204" pitchFamily="34" charset="0"/>
                <a:cs typeface="Calibri" panose="020F0502020204030204" pitchFamily="34" charset="0"/>
              </a:rPr>
              <a:t>Front-end </a:t>
            </a:r>
            <a:r>
              <a:rPr lang="en-US" sz="1400" b="1" dirty="0" err="1">
                <a:latin typeface="Calibri" panose="020F0502020204030204" pitchFamily="34" charset="0"/>
                <a:cs typeface="Calibri" panose="020F0502020204030204" pitchFamily="34" charset="0"/>
              </a:rPr>
              <a:t>xác</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thực</a:t>
            </a:r>
            <a:r>
              <a:rPr lang="en-US" sz="1400" b="1" dirty="0">
                <a:latin typeface="Calibri" panose="020F0502020204030204" pitchFamily="34" charset="0"/>
                <a:cs typeface="Calibri" panose="020F0502020204030204" pitchFamily="34" charset="0"/>
              </a:rPr>
              <a:t> files</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kiểm</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tra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định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dạng</a:t>
            </a:r>
            <a:r>
              <a:rPr lang="en-US" sz="1400" dirty="0">
                <a:latin typeface="Calibri" panose="020F0502020204030204" pitchFamily="34" charset="0"/>
                <a:cs typeface="Calibri" panose="020F0502020204030204" pitchFamily="34" charset="0"/>
              </a:rPr>
              <a:t> files, </a:t>
            </a:r>
            <a:r>
              <a:rPr lang="en-US" sz="1400" dirty="0" err="1">
                <a:latin typeface="Calibri" panose="020F0502020204030204" pitchFamily="34" charset="0"/>
                <a:cs typeface="Calibri" panose="020F0502020204030204" pitchFamily="34" charset="0"/>
              </a:rPr>
              <a:t>nếu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có</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lỗi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trả</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về</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thông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báo</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lỗi</a:t>
            </a:r>
            <a:endParaRPr lang="en-US" sz="1400" dirty="0">
              <a:latin typeface="Calibri" panose="020F0502020204030204" pitchFamily="34" charset="0"/>
              <a:ea typeface="Calibri Light"/>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a:latin typeface="Calibri" panose="020F0502020204030204" pitchFamily="34" charset="0"/>
                <a:cs typeface="Calibri" panose="020F0502020204030204" pitchFamily="34" charset="0"/>
              </a:rPr>
              <a:t>Upload file</a:t>
            </a:r>
            <a:r>
              <a:rPr lang="en-US" sz="1400" dirty="0">
                <a:latin typeface="Calibri" panose="020F0502020204030204" pitchFamily="34" charset="0"/>
                <a:cs typeface="Calibri" panose="020F0502020204030204" pitchFamily="34" charset="0"/>
              </a:rPr>
              <a:t>: files đ</a:t>
            </a:r>
            <a:r>
              <a:rPr lang="vi-VN" sz="1400" dirty="0">
                <a:latin typeface="Calibri" panose="020F0502020204030204" pitchFamily="34" charset="0"/>
                <a:cs typeface="Calibri" panose="020F0502020204030204" pitchFamily="34" charset="0"/>
              </a:rPr>
              <a:t>ư</a:t>
            </a:r>
            <a:r>
              <a:rPr lang="en-US" sz="1400" dirty="0" err="1">
                <a:latin typeface="Calibri" panose="020F0502020204030204" pitchFamily="34" charset="0"/>
                <a:cs typeface="Calibri" panose="020F0502020204030204" pitchFamily="34" charset="0"/>
              </a:rPr>
              <a:t>ợc</a:t>
            </a:r>
            <a:r>
              <a:rPr lang="en-US" sz="1400" dirty="0">
                <a:latin typeface="Calibri" panose="020F0502020204030204" pitchFamily="34" charset="0"/>
                <a:cs typeface="Calibri" panose="020F0502020204030204" pitchFamily="34" charset="0"/>
              </a:rPr>
              <a:t> upload </a:t>
            </a:r>
            <a:r>
              <a:rPr lang="en-US" sz="1400" dirty="0" err="1">
                <a:latin typeface="Calibri" panose="020F0502020204030204" pitchFamily="34" charset="0"/>
                <a:cs typeface="Calibri" panose="020F0502020204030204" pitchFamily="34" charset="0"/>
              </a:rPr>
              <a:t>lên</a:t>
            </a:r>
            <a:r>
              <a:rPr lang="en-US" sz="1400" dirty="0">
                <a:latin typeface="Calibri" panose="020F0502020204030204" pitchFamily="34" charset="0"/>
                <a:cs typeface="Calibri" panose="020F0502020204030204" pitchFamily="34" charset="0"/>
              </a:rPr>
              <a:t> object storage</a:t>
            </a:r>
          </a:p>
          <a:p>
            <a:pPr marL="285750" indent="-285750" algn="just">
              <a:spcAft>
                <a:spcPts val="600"/>
              </a:spcAft>
              <a:buFont typeface="Wingdings" panose="05000000000000000000" pitchFamily="2" charset="2"/>
              <a:buChar char="§"/>
            </a:pPr>
            <a:r>
              <a:rPr lang="en-US" sz="1400" b="1" dirty="0">
                <a:latin typeface="Calibri" panose="020F0502020204030204" pitchFamily="34" charset="0"/>
                <a:cs typeface="Calibri" panose="020F0502020204030204" pitchFamily="34" charset="0"/>
              </a:rPr>
              <a:t>Preview Data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xem</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tóm</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tắt</a:t>
            </a:r>
            <a:r>
              <a:rPr lang="en-US" sz="1400" dirty="0">
                <a:latin typeface="Calibri" panose="020F0502020204030204" pitchFamily="34" charset="0"/>
                <a:cs typeface="Calibri" panose="020F0502020204030204" pitchFamily="34" charset="0"/>
              </a:rPr>
              <a:t> file </a:t>
            </a:r>
            <a:r>
              <a:rPr lang="en-US" sz="1400" dirty="0" err="1">
                <a:latin typeface="Calibri" panose="020F0502020204030204" pitchFamily="34" charset="0"/>
                <a:cs typeface="Calibri" panose="020F0502020204030204" pitchFamily="34" charset="0"/>
              </a:rPr>
              <a:t>đã</a:t>
            </a:r>
            <a:r>
              <a:rPr lang="en-US" sz="1400" dirty="0">
                <a:latin typeface="Calibri" panose="020F0502020204030204" pitchFamily="34" charset="0"/>
                <a:cs typeface="Calibri" panose="020F0502020204030204" pitchFamily="34" charset="0"/>
              </a:rPr>
              <a:t> upload, </a:t>
            </a:r>
            <a:r>
              <a:rPr lang="en-US" sz="1400" dirty="0" err="1">
                <a:latin typeface="Calibri" panose="020F0502020204030204" pitchFamily="34" charset="0"/>
                <a:cs typeface="Calibri" panose="020F0502020204030204" pitchFamily="34" charset="0"/>
              </a:rPr>
              <a:t>xem</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dữ</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liệu</a:t>
            </a:r>
            <a:r>
              <a:rPr lang="en-US" sz="1400" dirty="0">
                <a:latin typeface="Calibri" panose="020F0502020204030204" pitchFamily="34" charset="0"/>
                <a:cs typeface="Calibri" panose="020F0502020204030204" pitchFamily="34" charset="0"/>
              </a:rPr>
              <a:t> sample</a:t>
            </a:r>
          </a:p>
          <a:p>
            <a:pPr marL="285750" indent="-285750" algn="just">
              <a:spcAft>
                <a:spcPts val="600"/>
              </a:spcAft>
              <a:buFont typeface="Wingdings" panose="05000000000000000000" pitchFamily="2" charset="2"/>
              <a:buChar char="§"/>
            </a:pPr>
            <a:r>
              <a:rPr lang="en-US" sz="1400" b="1" dirty="0" err="1">
                <a:latin typeface="Calibri" panose="020F0502020204030204" pitchFamily="34" charset="0"/>
                <a:cs typeface="Calibri" panose="020F0502020204030204" pitchFamily="34" charset="0"/>
              </a:rPr>
              <a:t>Trình</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phê</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duyệt</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gửi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yêu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cầu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phê</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duyệt</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cho</a:t>
            </a:r>
            <a:r>
              <a:rPr lang="en-US" sz="1400" dirty="0">
                <a:latin typeface="Calibri" panose="020F0502020204030204" pitchFamily="34" charset="0"/>
                <a:cs typeface="Calibri" panose="020F0502020204030204" pitchFamily="34" charset="0"/>
              </a:rPr>
              <a:t> ng</a:t>
            </a:r>
            <a:r>
              <a:rPr lang="vi-VN" sz="1400" dirty="0">
                <a:latin typeface="Calibri" panose="020F0502020204030204" pitchFamily="34" charset="0"/>
                <a:cs typeface="Calibri" panose="020F0502020204030204" pitchFamily="34" charset="0"/>
              </a:rPr>
              <a:t>ư</a:t>
            </a:r>
            <a:r>
              <a:rPr lang="en-US" sz="1400" dirty="0" err="1">
                <a:latin typeface="Calibri" panose="020F0502020204030204" pitchFamily="34" charset="0"/>
                <a:cs typeface="Calibri" panose="020F0502020204030204" pitchFamily="34" charset="0"/>
              </a:rPr>
              <a:t>ời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có</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thẩm</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quyền</a:t>
            </a:r>
            <a:endParaRPr lang="en-US" sz="1400" dirty="0">
              <a:latin typeface="Calibri" panose="020F0502020204030204" pitchFamily="34" charset="0"/>
              <a:cs typeface="Calibri" panose="020F0502020204030204" pitchFamily="34" charset="0"/>
            </a:endParaRPr>
          </a:p>
          <a:p>
            <a:pPr marL="285750" indent="-285750" algn="just">
              <a:spcAft>
                <a:spcPts val="600"/>
              </a:spcAft>
              <a:buFont typeface="Wingdings" panose="05000000000000000000" pitchFamily="2" charset="2"/>
              <a:buChar char="§"/>
            </a:pPr>
            <a:r>
              <a:rPr lang="en-US" sz="1400" b="1" dirty="0" err="1">
                <a:latin typeface="Calibri" panose="020F0502020204030204" pitchFamily="34" charset="0"/>
                <a:cs typeface="Calibri" panose="020F0502020204030204" pitchFamily="34" charset="0"/>
              </a:rPr>
              <a:t>Phê</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duyệt</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có</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thể</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xem</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dữ</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liệu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Phê</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duyệt</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từ</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chối</a:t>
            </a:r>
            <a:r>
              <a:rPr lang="en-US" sz="1400" dirty="0">
                <a:latin typeface="Calibri" panose="020F0502020204030204" pitchFamily="34" charset="0"/>
                <a:cs typeface="Calibri" panose="020F0502020204030204" pitchFamily="34" charset="0"/>
              </a:rPr>
              <a:t> files upload</a:t>
            </a:r>
          </a:p>
          <a:p>
            <a:pPr marL="285750" indent="-285750" algn="just">
              <a:spcAft>
                <a:spcPts val="600"/>
              </a:spcAft>
              <a:buFont typeface="Wingdings" panose="05000000000000000000" pitchFamily="2" charset="2"/>
              <a:buChar char="§"/>
            </a:pPr>
            <a:r>
              <a:rPr lang="en-US" sz="1400" b="1" dirty="0">
                <a:latin typeface="Calibri" panose="020F0502020204030204" pitchFamily="34" charset="0"/>
                <a:cs typeface="Calibri" panose="020F0502020204030204" pitchFamily="34" charset="0"/>
              </a:rPr>
              <a:t>Load </a:t>
            </a:r>
            <a:r>
              <a:rPr lang="en-US" sz="1400" b="1" dirty="0" err="1">
                <a:latin typeface="Calibri" panose="020F0502020204030204" pitchFamily="34" charset="0"/>
                <a:cs typeface="Calibri" panose="020F0502020204030204" pitchFamily="34" charset="0"/>
              </a:rPr>
              <a:t>dữ</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liệu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dữ</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liệu</a:t>
            </a:r>
            <a:r>
              <a:rPr lang="en-US" sz="1400" dirty="0">
                <a:latin typeface="Calibri" panose="020F0502020204030204" pitchFamily="34" charset="0"/>
                <a:cs typeface="Calibri" panose="020F0502020204030204" pitchFamily="34" charset="0"/>
              </a:rPr>
              <a:t> đ</a:t>
            </a:r>
            <a:r>
              <a:rPr lang="vi-VN" sz="1400" dirty="0">
                <a:latin typeface="Calibri" panose="020F0502020204030204" pitchFamily="34" charset="0"/>
                <a:cs typeface="Calibri" panose="020F0502020204030204" pitchFamily="34" charset="0"/>
              </a:rPr>
              <a:t>ư</a:t>
            </a:r>
            <a:r>
              <a:rPr lang="en-US" sz="1400" dirty="0" err="1">
                <a:latin typeface="Calibri" panose="020F0502020204030204" pitchFamily="34" charset="0"/>
                <a:cs typeface="Calibri" panose="020F0502020204030204" pitchFamily="34" charset="0"/>
              </a:rPr>
              <a:t>ợc</a:t>
            </a:r>
            <a:r>
              <a:rPr lang="en-US" sz="1400" dirty="0">
                <a:latin typeface="Calibri" panose="020F0502020204030204" pitchFamily="34" charset="0"/>
                <a:cs typeface="Calibri" panose="020F0502020204030204" pitchFamily="34" charset="0"/>
              </a:rPr>
              <a:t> load </a:t>
            </a:r>
            <a:r>
              <a:rPr lang="en-US" sz="1400" dirty="0" err="1">
                <a:latin typeface="Calibri" panose="020F0502020204030204" pitchFamily="34" charset="0"/>
                <a:cs typeface="Calibri" panose="020F0502020204030204" pitchFamily="34" charset="0"/>
              </a:rPr>
              <a:t>vào</a:t>
            </a:r>
            <a:r>
              <a:rPr lang="en-US" sz="1400" dirty="0">
                <a:latin typeface="Calibri" panose="020F0502020204030204" pitchFamily="34" charset="0"/>
                <a:cs typeface="Calibri" panose="020F0502020204030204" pitchFamily="34" charset="0"/>
              </a:rPr>
              <a:t> DB </a:t>
            </a:r>
            <a:r>
              <a:rPr lang="en-US" sz="1400" dirty="0" err="1">
                <a:latin typeface="Calibri" panose="020F0502020204030204" pitchFamily="34" charset="0"/>
                <a:cs typeface="Calibri" panose="020F0502020204030204" pitchFamily="34" charset="0"/>
              </a:rPr>
              <a:t>thành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công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Thông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báo</a:t>
            </a:r>
            <a:r>
              <a:rPr lang="en-US" sz="1400" dirty="0">
                <a:latin typeface="Calibri" panose="020F0502020204030204" pitchFamily="34" charset="0"/>
                <a:cs typeface="Calibri" panose="020F0502020204030204" pitchFamily="34" charset="0"/>
              </a:rPr>
              <a:t> mail </a:t>
            </a:r>
            <a:r>
              <a:rPr lang="en-US" sz="1400" dirty="0" err="1">
                <a:latin typeface="Calibri" panose="020F0502020204030204" pitchFamily="34" charset="0"/>
                <a:cs typeface="Calibri" panose="020F0502020204030204" pitchFamily="34" charset="0"/>
              </a:rPr>
              <a:t>cho</a:t>
            </a:r>
            <a:r>
              <a:rPr lang="en-US" sz="1400" dirty="0">
                <a:latin typeface="Calibri" panose="020F0502020204030204" pitchFamily="34" charset="0"/>
                <a:cs typeface="Calibri" panose="020F0502020204030204" pitchFamily="34" charset="0"/>
              </a:rPr>
              <a:t> ng</a:t>
            </a:r>
            <a:r>
              <a:rPr lang="vi-VN" sz="1400" dirty="0">
                <a:latin typeface="Calibri" panose="020F0502020204030204" pitchFamily="34" charset="0"/>
                <a:cs typeface="Calibri" panose="020F0502020204030204" pitchFamily="34" charset="0"/>
              </a:rPr>
              <a:t>ư</a:t>
            </a:r>
            <a:r>
              <a:rPr lang="en-US" sz="1400" dirty="0" err="1">
                <a:latin typeface="Calibri" panose="020F0502020204030204" pitchFamily="34" charset="0"/>
                <a:cs typeface="Calibri" panose="020F0502020204030204" pitchFamily="34" charset="0"/>
              </a:rPr>
              <a:t>ời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dùng</a:t>
            </a:r>
            <a:endParaRPr lang="en-US" sz="1400" dirty="0">
              <a:latin typeface="Calibri" panose="020F0502020204030204" pitchFamily="34" charset="0"/>
              <a:cs typeface="Calibri" panose="020F0502020204030204" pitchFamily="34" charset="0"/>
            </a:endParaRPr>
          </a:p>
          <a:p>
            <a:pPr marL="285750" indent="-285750" algn="just">
              <a:spcAft>
                <a:spcPts val="600"/>
              </a:spcAft>
              <a:buFont typeface="Wingdings" panose="05000000000000000000" pitchFamily="2" charset="2"/>
              <a:buChar char="§"/>
            </a:pPr>
            <a:endParaRPr lang="en-US" sz="1400" dirty="0">
              <a:latin typeface="Calibri" panose="020F0502020204030204" pitchFamily="34" charset="0"/>
              <a:cs typeface="Calibri" panose="020F0502020204030204" pitchFamily="34" charset="0"/>
            </a:endParaRPr>
          </a:p>
          <a:p>
            <a:pPr marL="285750" indent="-285750" algn="just">
              <a:spcAft>
                <a:spcPts val="600"/>
              </a:spcAft>
              <a:buFont typeface="Wingdings" panose="05000000000000000000" pitchFamily="2" charset="2"/>
              <a:buChar char="§"/>
            </a:pPr>
            <a:endParaRPr lang="en-US" sz="1400" dirty="0">
              <a:latin typeface="Calibri" panose="020F0502020204030204" pitchFamily="34" charset="0"/>
              <a:ea typeface="Calibri Light"/>
              <a:cs typeface="Calibri" panose="020F0502020204030204" pitchFamily="34" charset="0"/>
            </a:endParaRPr>
          </a:p>
          <a:p>
            <a:pPr marL="285750" indent="-285750" algn="just">
              <a:spcAft>
                <a:spcPts val="600"/>
              </a:spcAft>
              <a:buFont typeface="Wingdings" panose="05000000000000000000" pitchFamily="2" charset="2"/>
              <a:buChar char="§"/>
            </a:pPr>
            <a:endParaRPr lang="en-US" sz="1400" dirty="0">
              <a:latin typeface="Calibri" panose="020F0502020204030204" pitchFamily="34" charset="0"/>
              <a:cs typeface="Calibri" panose="020F0502020204030204" pitchFamily="34" charset="0"/>
            </a:endParaRPr>
          </a:p>
        </p:txBody>
      </p:sp>
      <p:pic>
        <p:nvPicPr>
          <p:cNvPr id="4" name="Picture 3" descr="A computer screen shot of a diagram&#10;&#10;AI-generated content may be incorrect.">
            <a:extLst>
              <a:ext uri="{FF2B5EF4-FFF2-40B4-BE49-F238E27FC236}">
                <a16:creationId xmlns:a16="http://schemas.microsoft.com/office/drawing/2014/main" id="{F7E32DF7-ED84-C788-23C3-330C62C9AAEE}"/>
              </a:ext>
            </a:extLst>
          </p:cNvPr>
          <p:cNvPicPr>
            <a:picLocks noChangeAspect="1"/>
          </p:cNvPicPr>
          <p:nvPr/>
        </p:nvPicPr>
        <p:blipFill>
          <a:blip r:embed="rId3"/>
          <a:stretch>
            <a:fillRect/>
          </a:stretch>
        </p:blipFill>
        <p:spPr>
          <a:xfrm>
            <a:off x="528706" y="979971"/>
            <a:ext cx="7136847" cy="5152056"/>
          </a:xfrm>
          <a:prstGeom prst="rect">
            <a:avLst/>
          </a:prstGeom>
        </p:spPr>
      </p:pic>
    </p:spTree>
    <p:extLst>
      <p:ext uri="{BB962C8B-B14F-4D97-AF65-F5344CB8AC3E}">
        <p14:creationId xmlns:p14="http://schemas.microsoft.com/office/powerpoint/2010/main" val="66728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descr="Ảnh có chứa văn bản, Đồ họa, Phông chữ, hình mẫu&#10;&#10;Nội dung do AI tạo ra có thể không chính xác.">
            <a:extLst>
              <a:ext uri="{FF2B5EF4-FFF2-40B4-BE49-F238E27FC236}">
                <a16:creationId xmlns:a16="http://schemas.microsoft.com/office/drawing/2014/main" id="{AB6E848E-0A67-D9D4-73C1-C3E7CFF3BD72}"/>
              </a:ext>
            </a:extLst>
          </p:cNvPr>
          <p:cNvPicPr>
            <a:picLocks noChangeAspect="1"/>
          </p:cNvPicPr>
          <p:nvPr/>
        </p:nvPicPr>
        <p:blipFill>
          <a:blip r:embed="rId3"/>
          <a:stretch>
            <a:fillRect/>
          </a:stretch>
        </p:blipFill>
        <p:spPr>
          <a:xfrm>
            <a:off x="5127472" y="1223210"/>
            <a:ext cx="6956534" cy="5093369"/>
          </a:xfrm>
          <a:prstGeom prst="rect">
            <a:avLst/>
          </a:prstGeom>
        </p:spPr>
      </p:pic>
      <p:sp>
        <p:nvSpPr>
          <p:cNvPr id="12" name="Title 1"/>
          <p:cNvSpPr>
            <a:spLocks noGrp="1"/>
          </p:cNvSpPr>
          <p:nvPr>
            <p:ph type="title"/>
          </p:nvPr>
        </p:nvSpPr>
        <p:spPr>
          <a:xfrm>
            <a:off x="527456" y="152400"/>
            <a:ext cx="10769600" cy="914400"/>
          </a:xfrm>
          <a:ln>
            <a:noFill/>
          </a:ln>
        </p:spPr>
        <p:txBody>
          <a:bodyPr>
            <a:normAutofit/>
          </a:bodyPr>
          <a:lstStyle/>
          <a:p>
            <a:pPr>
              <a:tabLst>
                <a:tab pos="228600" algn="l"/>
              </a:tabLst>
            </a:pPr>
            <a:r>
              <a:rPr lang="en-AU" sz="4000" dirty="0" err="1">
                <a:latin typeface="+mn-lt"/>
                <a:cs typeface="Times New Roman" panose="02020603050405020304" pitchFamily="18" charset="0"/>
              </a:rPr>
              <a:t>Yêu</a:t>
            </a:r>
            <a:r>
              <a:rPr lang="en-AU" sz="4000" dirty="0">
                <a:latin typeface="+mn-lt"/>
                <a:cs typeface="Times New Roman" panose="02020603050405020304" pitchFamily="18" charset="0"/>
              </a:rPr>
              <a:t> </a:t>
            </a:r>
            <a:r>
              <a:rPr lang="en-AU" sz="4000" dirty="0" err="1">
                <a:latin typeface="+mn-lt"/>
                <a:cs typeface="Times New Roman" panose="02020603050405020304" pitchFamily="18" charset="0"/>
              </a:rPr>
              <a:t>cầu</a:t>
            </a:r>
            <a:r>
              <a:rPr lang="en-AU" sz="4000" dirty="0">
                <a:latin typeface="+mn-lt"/>
                <a:cs typeface="Times New Roman" panose="02020603050405020304" pitchFamily="18" charset="0"/>
              </a:rPr>
              <a:t> </a:t>
            </a:r>
            <a:r>
              <a:rPr lang="en-AU" sz="4000" dirty="0" err="1">
                <a:latin typeface="+mn-lt"/>
                <a:cs typeface="Times New Roman" panose="02020603050405020304" pitchFamily="18" charset="0"/>
              </a:rPr>
              <a:t>ch</a:t>
            </a:r>
            <a:r>
              <a:rPr lang="en-US" sz="4000" dirty="0" err="1">
                <a:latin typeface="+mn-lt"/>
                <a:cs typeface="Times New Roman" panose="02020603050405020304" pitchFamily="18" charset="0"/>
              </a:rPr>
              <a:t>ức</a:t>
            </a:r>
            <a:r>
              <a:rPr lang="en-US" sz="4000" dirty="0">
                <a:latin typeface="+mn-lt"/>
                <a:cs typeface="Times New Roman" panose="02020603050405020304" pitchFamily="18" charset="0"/>
              </a:rPr>
              <a:t> </a:t>
            </a:r>
            <a:r>
              <a:rPr lang="en-US" sz="4000" dirty="0" err="1">
                <a:latin typeface="+mn-lt"/>
                <a:cs typeface="Times New Roman" panose="02020603050405020304" pitchFamily="18" charset="0"/>
              </a:rPr>
              <a:t>năng</a:t>
            </a:r>
            <a:endParaRPr lang="en-AU" sz="4000" dirty="0">
              <a:latin typeface="+mn-lt"/>
              <a:cs typeface="Times New Roman" panose="02020603050405020304" pitchFamily="18" charset="0"/>
            </a:endParaRPr>
          </a:p>
        </p:txBody>
      </p:sp>
      <p:sp>
        <p:nvSpPr>
          <p:cNvPr id="2" name="Rectangle 1"/>
          <p:cNvSpPr/>
          <p:nvPr/>
        </p:nvSpPr>
        <p:spPr>
          <a:xfrm>
            <a:off x="596199" y="933812"/>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0F7D3CCB-8ABE-8205-5604-BA0F0CC03034}"/>
              </a:ext>
            </a:extLst>
          </p:cNvPr>
          <p:cNvGraphicFramePr>
            <a:graphicFrameLocks noGrp="1"/>
          </p:cNvGraphicFramePr>
          <p:nvPr>
            <p:extLst>
              <p:ext uri="{D42A27DB-BD31-4B8C-83A1-F6EECF244321}">
                <p14:modId xmlns:p14="http://schemas.microsoft.com/office/powerpoint/2010/main" val="1225665448"/>
              </p:ext>
            </p:extLst>
          </p:nvPr>
        </p:nvGraphicFramePr>
        <p:xfrm>
          <a:off x="385417" y="1870903"/>
          <a:ext cx="5943600" cy="3867150"/>
        </p:xfrm>
        <a:graphic>
          <a:graphicData uri="http://schemas.openxmlformats.org/drawingml/2006/table">
            <a:tbl>
              <a:tblPr firstRow="1" firstCol="1" bandRow="1">
                <a:tableStyleId>{5C22544A-7EE6-4342-B048-85BDC9FD1C3A}</a:tableStyleId>
              </a:tblPr>
              <a:tblGrid>
                <a:gridCol w="266700">
                  <a:extLst>
                    <a:ext uri="{9D8B030D-6E8A-4147-A177-3AD203B41FA5}">
                      <a16:colId xmlns:a16="http://schemas.microsoft.com/office/drawing/2014/main" val="4294935833"/>
                    </a:ext>
                  </a:extLst>
                </a:gridCol>
                <a:gridCol w="1651635">
                  <a:extLst>
                    <a:ext uri="{9D8B030D-6E8A-4147-A177-3AD203B41FA5}">
                      <a16:colId xmlns:a16="http://schemas.microsoft.com/office/drawing/2014/main" val="1287885706"/>
                    </a:ext>
                  </a:extLst>
                </a:gridCol>
                <a:gridCol w="2682240">
                  <a:extLst>
                    <a:ext uri="{9D8B030D-6E8A-4147-A177-3AD203B41FA5}">
                      <a16:colId xmlns:a16="http://schemas.microsoft.com/office/drawing/2014/main" val="2890980444"/>
                    </a:ext>
                  </a:extLst>
                </a:gridCol>
                <a:gridCol w="1343025">
                  <a:extLst>
                    <a:ext uri="{9D8B030D-6E8A-4147-A177-3AD203B41FA5}">
                      <a16:colId xmlns:a16="http://schemas.microsoft.com/office/drawing/2014/main" val="1492736955"/>
                    </a:ext>
                  </a:extLst>
                </a:gridCol>
              </a:tblGrid>
              <a:tr h="0">
                <a:tc>
                  <a:txBody>
                    <a:bodyPr/>
                    <a:lstStyle/>
                    <a:p>
                      <a:pPr algn="ctr">
                        <a:buNone/>
                      </a:pPr>
                      <a:r>
                        <a:rPr lang="en-US" sz="1200" b="1">
                          <a:effectLst/>
                          <a:cs typeface="Times New Roman" panose="02020603050405020304" pitchFamily="18" charset="0"/>
                        </a:rPr>
                        <a:t>#</a:t>
                      </a:r>
                      <a:endParaRPr lang="en-US">
                        <a:effectLst/>
                      </a:endParaRPr>
                    </a:p>
                  </a:txBody>
                  <a:tcPr marL="9525" marR="9525" marT="9525" marB="9525" anchor="ctr">
                    <a:lnL>
                      <a:noFill/>
                    </a:lnL>
                    <a:lnR>
                      <a:noFill/>
                    </a:lnR>
                    <a:lnT>
                      <a:noFill/>
                    </a:lnT>
                    <a:lnB>
                      <a:noFill/>
                    </a:lnB>
                    <a:noFill/>
                  </a:tcPr>
                </a:tc>
                <a:tc>
                  <a:txBody>
                    <a:bodyPr/>
                    <a:lstStyle/>
                    <a:p>
                      <a:pPr>
                        <a:buNone/>
                      </a:pPr>
                      <a:r>
                        <a:rPr lang="en-US" sz="1200" b="1">
                          <a:effectLst/>
                          <a:cs typeface="Times New Roman" panose="02020603050405020304" pitchFamily="18" charset="0"/>
                        </a:rPr>
                        <a:t>Chức năng</a:t>
                      </a:r>
                      <a:endParaRPr lang="en-US">
                        <a:effectLst/>
                      </a:endParaRPr>
                    </a:p>
                  </a:txBody>
                  <a:tcPr marL="9525" marR="9525" marT="9525" marB="9525" anchor="ctr">
                    <a:lnL>
                      <a:noFill/>
                    </a:lnL>
                    <a:lnR>
                      <a:noFill/>
                    </a:lnR>
                    <a:lnT>
                      <a:noFill/>
                    </a:lnT>
                    <a:lnB>
                      <a:noFill/>
                    </a:lnB>
                    <a:noFill/>
                  </a:tcPr>
                </a:tc>
                <a:tc>
                  <a:txBody>
                    <a:bodyPr/>
                    <a:lstStyle/>
                    <a:p>
                      <a:pPr>
                        <a:buNone/>
                      </a:pPr>
                      <a:r>
                        <a:rPr lang="en-US" sz="1200" b="1">
                          <a:effectLst/>
                          <a:cs typeface="Times New Roman" panose="02020603050405020304" pitchFamily="18" charset="0"/>
                        </a:rPr>
                        <a:t>Mô tả</a:t>
                      </a:r>
                      <a:endParaRPr lang="en-US">
                        <a:effectLst/>
                      </a:endParaRPr>
                    </a:p>
                  </a:txBody>
                  <a:tcPr marL="9525" marR="9525" marT="9525" marB="9525" anchor="ctr">
                    <a:lnL>
                      <a:noFill/>
                    </a:lnL>
                    <a:lnR>
                      <a:noFill/>
                    </a:lnR>
                    <a:lnT>
                      <a:noFill/>
                    </a:lnT>
                    <a:lnB>
                      <a:noFill/>
                    </a:lnB>
                    <a:noFill/>
                  </a:tcPr>
                </a:tc>
                <a:tc>
                  <a:txBody>
                    <a:bodyPr/>
                    <a:lstStyle/>
                    <a:p>
                      <a:pPr>
                        <a:buNone/>
                      </a:pPr>
                      <a:r>
                        <a:rPr lang="en-US" sz="1200" b="1">
                          <a:effectLst/>
                          <a:cs typeface="Times New Roman" panose="02020603050405020304" pitchFamily="18" charset="0"/>
                        </a:rPr>
                        <a:t>Component</a:t>
                      </a:r>
                      <a:endParaRPr lang="en-US">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338281286"/>
                  </a:ext>
                </a:extLst>
              </a:tr>
              <a:tr h="0">
                <a:tc>
                  <a:txBody>
                    <a:bodyPr/>
                    <a:lstStyle/>
                    <a:p>
                      <a:pPr algn="l">
                        <a:buNone/>
                      </a:pPr>
                      <a:r>
                        <a:rPr lang="en-US" sz="1200">
                          <a:effectLst/>
                          <a:cs typeface="Times New Roman" panose="02020603050405020304" pitchFamily="18" charset="0"/>
                        </a:rPr>
                        <a:t>1</a:t>
                      </a:r>
                      <a:endParaRPr lang="en-US">
                        <a:effectLst/>
                      </a:endParaRPr>
                    </a:p>
                  </a:txBody>
                  <a:tcPr marL="9525" marR="9525" marT="9525" marB="9525" anchor="ctr">
                    <a:lnL>
                      <a:noFill/>
                    </a:lnL>
                    <a:lnR>
                      <a:noFill/>
                    </a:lnR>
                    <a:lnT>
                      <a:noFill/>
                    </a:lnT>
                    <a:lnB>
                      <a:noFill/>
                    </a:lnB>
                    <a:noFill/>
                  </a:tcPr>
                </a:tc>
                <a:tc>
                  <a:txBody>
                    <a:bodyPr/>
                    <a:lstStyle/>
                    <a:p>
                      <a:pPr>
                        <a:buNone/>
                      </a:pPr>
                      <a:r>
                        <a:rPr lang="en-US" sz="1200" b="1">
                          <a:effectLst/>
                          <a:cs typeface="Times New Roman" panose="02020603050405020304" pitchFamily="18" charset="0"/>
                        </a:rPr>
                        <a:t>Xác thực/phân quyền</a:t>
                      </a:r>
                      <a:endParaRPr lang="en-US">
                        <a:effectLst/>
                      </a:endParaRPr>
                    </a:p>
                  </a:txBody>
                  <a:tcPr marL="9525" marR="9525" marT="9525" marB="9525" anchor="ctr">
                    <a:lnL>
                      <a:noFill/>
                    </a:lnL>
                    <a:lnR>
                      <a:noFill/>
                    </a:lnR>
                    <a:lnT>
                      <a:noFill/>
                    </a:lnT>
                    <a:lnB>
                      <a:noFill/>
                    </a:lnB>
                    <a:noFill/>
                  </a:tcPr>
                </a:tc>
                <a:tc>
                  <a:txBody>
                    <a:bodyPr/>
                    <a:lstStyle/>
                    <a:p>
                      <a:pPr>
                        <a:buNone/>
                      </a:pPr>
                      <a:r>
                        <a:rPr lang="en-US" sz="1200">
                          <a:effectLst/>
                          <a:ea typeface="Times New Roman" panose="02020603050405020304" pitchFamily="18" charset="0"/>
                          <a:cs typeface="Times New Roman" panose="02020603050405020304" pitchFamily="18" charset="0"/>
                        </a:rPr>
                        <a:t>Xác thực IAM/ Phân quyền theo role/phòng ban</a:t>
                      </a:r>
                      <a:endParaRPr lang="en-US">
                        <a:effectLst/>
                      </a:endParaRPr>
                    </a:p>
                  </a:txBody>
                  <a:tcPr marL="9525" marR="9525" marT="9525" marB="9525" anchor="ctr">
                    <a:lnL>
                      <a:noFill/>
                    </a:lnL>
                    <a:lnR>
                      <a:noFill/>
                    </a:lnR>
                    <a:lnT>
                      <a:noFill/>
                    </a:lnT>
                    <a:lnB>
                      <a:noFill/>
                    </a:lnB>
                    <a:noFill/>
                  </a:tcPr>
                </a:tc>
                <a:tc>
                  <a:txBody>
                    <a:bodyPr/>
                    <a:lstStyle/>
                    <a:p>
                      <a:pPr>
                        <a:buNone/>
                      </a:pPr>
                      <a:r>
                        <a:rPr lang="en-US" sz="1200">
                          <a:effectLst/>
                          <a:cs typeface="Times New Roman" panose="02020603050405020304" pitchFamily="18" charset="0"/>
                        </a:rPr>
                        <a:t>User Service + Kong JWT</a:t>
                      </a:r>
                      <a:endParaRPr lang="en-US">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283829617"/>
                  </a:ext>
                </a:extLst>
              </a:tr>
              <a:tr h="0">
                <a:tc>
                  <a:txBody>
                    <a:bodyPr/>
                    <a:lstStyle/>
                    <a:p>
                      <a:pPr>
                        <a:buNone/>
                      </a:pPr>
                      <a:r>
                        <a:rPr lang="en-US" sz="1200">
                          <a:effectLst/>
                          <a:cs typeface="Times New Roman" panose="02020603050405020304" pitchFamily="18" charset="0"/>
                        </a:rPr>
                        <a:t>2</a:t>
                      </a:r>
                      <a:endParaRPr lang="en-US">
                        <a:effectLst/>
                      </a:endParaRPr>
                    </a:p>
                  </a:txBody>
                  <a:tcPr marL="9525" marR="9525" marT="9525" marB="9525" anchor="ctr">
                    <a:lnL>
                      <a:noFill/>
                    </a:lnL>
                    <a:lnR>
                      <a:noFill/>
                    </a:lnR>
                    <a:lnT>
                      <a:noFill/>
                    </a:lnT>
                    <a:lnB>
                      <a:noFill/>
                    </a:lnB>
                    <a:noFill/>
                  </a:tcPr>
                </a:tc>
                <a:tc>
                  <a:txBody>
                    <a:bodyPr/>
                    <a:lstStyle/>
                    <a:p>
                      <a:pPr>
                        <a:buNone/>
                      </a:pPr>
                      <a:r>
                        <a:rPr lang="en-US" sz="1200" b="1">
                          <a:effectLst/>
                          <a:cs typeface="Times New Roman" panose="02020603050405020304" pitchFamily="18" charset="0"/>
                        </a:rPr>
                        <a:t>Upload files </a:t>
                      </a:r>
                      <a:endParaRPr lang="en-US">
                        <a:effectLst/>
                      </a:endParaRPr>
                    </a:p>
                  </a:txBody>
                  <a:tcPr marL="9525" marR="9525" marT="9525" marB="9525" anchor="ctr">
                    <a:lnL>
                      <a:noFill/>
                    </a:lnL>
                    <a:lnR>
                      <a:noFill/>
                    </a:lnR>
                    <a:lnT>
                      <a:noFill/>
                    </a:lnT>
                    <a:lnB>
                      <a:noFill/>
                    </a:lnB>
                    <a:noFill/>
                  </a:tcPr>
                </a:tc>
                <a:tc>
                  <a:txBody>
                    <a:bodyPr/>
                    <a:lstStyle/>
                    <a:p>
                      <a:pPr>
                        <a:buNone/>
                      </a:pPr>
                      <a:r>
                        <a:rPr lang="en-US" sz="1200" b="1">
                          <a:effectLst/>
                        </a:rPr>
                        <a:t>Cho phép upload file xml, csv, excel, parquet</a:t>
                      </a:r>
                      <a:endParaRPr lang="en-US">
                        <a:effectLst/>
                      </a:endParaRPr>
                    </a:p>
                  </a:txBody>
                  <a:tcPr marL="9525" marR="9525" marT="9525" marB="9525" anchor="ctr">
                    <a:lnL>
                      <a:noFill/>
                    </a:lnL>
                    <a:lnR>
                      <a:noFill/>
                    </a:lnR>
                    <a:lnT>
                      <a:noFill/>
                    </a:lnT>
                    <a:lnB>
                      <a:noFill/>
                    </a:lnB>
                    <a:noFill/>
                  </a:tcPr>
                </a:tc>
                <a:tc>
                  <a:txBody>
                    <a:bodyPr/>
                    <a:lstStyle/>
                    <a:p>
                      <a:pPr>
                        <a:buNone/>
                      </a:pPr>
                      <a:r>
                        <a:rPr lang="en-US" sz="1200">
                          <a:effectLst/>
                          <a:cs typeface="Times New Roman" panose="02020603050405020304" pitchFamily="18" charset="0"/>
                        </a:rPr>
                        <a:t>Upload Service</a:t>
                      </a:r>
                      <a:endParaRPr lang="en-US">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2874720597"/>
                  </a:ext>
                </a:extLst>
              </a:tr>
              <a:tr h="0">
                <a:tc>
                  <a:txBody>
                    <a:bodyPr/>
                    <a:lstStyle/>
                    <a:p>
                      <a:pPr>
                        <a:buNone/>
                      </a:pPr>
                      <a:r>
                        <a:rPr lang="en-US" sz="1200">
                          <a:effectLst/>
                          <a:cs typeface="Times New Roman" panose="02020603050405020304" pitchFamily="18" charset="0"/>
                        </a:rPr>
                        <a:t>3</a:t>
                      </a:r>
                      <a:endParaRPr lang="en-US">
                        <a:effectLst/>
                      </a:endParaRPr>
                    </a:p>
                  </a:txBody>
                  <a:tcPr marL="9525" marR="9525" marT="9525" marB="9525" anchor="ctr">
                    <a:lnL>
                      <a:noFill/>
                    </a:lnL>
                    <a:lnR>
                      <a:noFill/>
                    </a:lnR>
                    <a:lnT>
                      <a:noFill/>
                    </a:lnT>
                    <a:lnB>
                      <a:noFill/>
                    </a:lnB>
                    <a:noFill/>
                  </a:tcPr>
                </a:tc>
                <a:tc>
                  <a:txBody>
                    <a:bodyPr/>
                    <a:lstStyle/>
                    <a:p>
                      <a:pPr>
                        <a:buNone/>
                      </a:pPr>
                      <a:r>
                        <a:rPr lang="en-US" sz="1200" b="1">
                          <a:effectLst/>
                          <a:cs typeface="Times New Roman" panose="02020603050405020304" pitchFamily="18" charset="0"/>
                        </a:rPr>
                        <a:t>Kiểm tra trạng thái upload</a:t>
                      </a:r>
                      <a:endParaRPr lang="en-US">
                        <a:effectLst/>
                      </a:endParaRPr>
                    </a:p>
                  </a:txBody>
                  <a:tcPr marL="9525" marR="9525" marT="9525" marB="9525" anchor="ctr">
                    <a:lnL>
                      <a:noFill/>
                    </a:lnL>
                    <a:lnR>
                      <a:noFill/>
                    </a:lnR>
                    <a:lnT>
                      <a:noFill/>
                    </a:lnT>
                    <a:lnB>
                      <a:noFill/>
                    </a:lnB>
                    <a:noFill/>
                  </a:tcPr>
                </a:tc>
                <a:tc>
                  <a:txBody>
                    <a:bodyPr/>
                    <a:lstStyle/>
                    <a:p>
                      <a:pPr>
                        <a:buNone/>
                      </a:pPr>
                      <a:r>
                        <a:rPr lang="en-US" sz="1200">
                          <a:effectLst/>
                          <a:ea typeface="Times New Roman" panose="02020603050405020304" pitchFamily="18" charset="0"/>
                          <a:cs typeface="Times New Roman" panose="02020603050405020304" pitchFamily="18" charset="0"/>
                        </a:rPr>
                        <a:t>Kiểm tra tiến độ/trạng thái upload</a:t>
                      </a:r>
                      <a:endParaRPr lang="en-US">
                        <a:effectLst/>
                      </a:endParaRPr>
                    </a:p>
                  </a:txBody>
                  <a:tcPr marL="9525" marR="9525" marT="9525" marB="9525" anchor="ctr">
                    <a:lnL>
                      <a:noFill/>
                    </a:lnL>
                    <a:lnR>
                      <a:noFill/>
                    </a:lnR>
                    <a:lnT>
                      <a:noFill/>
                    </a:lnT>
                    <a:lnB>
                      <a:noFill/>
                    </a:lnB>
                    <a:noFill/>
                  </a:tcPr>
                </a:tc>
                <a:tc>
                  <a:txBody>
                    <a:bodyPr/>
                    <a:lstStyle/>
                    <a:p>
                      <a:pPr>
                        <a:buNone/>
                      </a:pPr>
                      <a:r>
                        <a:rPr lang="en-US" sz="1200">
                          <a:effectLst/>
                          <a:cs typeface="Times New Roman" panose="02020603050405020304" pitchFamily="18" charset="0"/>
                        </a:rPr>
                        <a:t>Upload Service</a:t>
                      </a:r>
                      <a:endParaRPr lang="en-US">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1097235233"/>
                  </a:ext>
                </a:extLst>
              </a:tr>
              <a:tr h="0">
                <a:tc>
                  <a:txBody>
                    <a:bodyPr/>
                    <a:lstStyle/>
                    <a:p>
                      <a:pPr>
                        <a:buNone/>
                      </a:pPr>
                      <a:r>
                        <a:rPr lang="en-US" sz="1200">
                          <a:effectLst/>
                          <a:cs typeface="Times New Roman" panose="02020603050405020304" pitchFamily="18" charset="0"/>
                        </a:rPr>
                        <a:t>4</a:t>
                      </a:r>
                      <a:endParaRPr lang="en-US">
                        <a:effectLst/>
                      </a:endParaRPr>
                    </a:p>
                  </a:txBody>
                  <a:tcPr marL="9525" marR="9525" marT="9525" marB="9525" anchor="ctr">
                    <a:lnL>
                      <a:noFill/>
                    </a:lnL>
                    <a:lnR>
                      <a:noFill/>
                    </a:lnR>
                    <a:lnT>
                      <a:noFill/>
                    </a:lnT>
                    <a:lnB>
                      <a:noFill/>
                    </a:lnB>
                    <a:noFill/>
                  </a:tcPr>
                </a:tc>
                <a:tc>
                  <a:txBody>
                    <a:bodyPr/>
                    <a:lstStyle/>
                    <a:p>
                      <a:pPr>
                        <a:buNone/>
                      </a:pPr>
                      <a:r>
                        <a:rPr lang="en-US" sz="1200" b="1">
                          <a:effectLst/>
                          <a:cs typeface="Times New Roman" panose="02020603050405020304" pitchFamily="18" charset="0"/>
                        </a:rPr>
                        <a:t>Validate data</a:t>
                      </a:r>
                      <a:endParaRPr lang="en-US">
                        <a:effectLst/>
                      </a:endParaRPr>
                    </a:p>
                  </a:txBody>
                  <a:tcPr marL="9525" marR="9525" marT="9525" marB="9525" anchor="ctr">
                    <a:lnL>
                      <a:noFill/>
                    </a:lnL>
                    <a:lnR>
                      <a:noFill/>
                    </a:lnR>
                    <a:lnT>
                      <a:noFill/>
                    </a:lnT>
                    <a:lnB>
                      <a:noFill/>
                    </a:lnB>
                    <a:noFill/>
                  </a:tcPr>
                </a:tc>
                <a:tc>
                  <a:txBody>
                    <a:bodyPr/>
                    <a:lstStyle/>
                    <a:p>
                      <a:pPr>
                        <a:buNone/>
                      </a:pPr>
                      <a:r>
                        <a:rPr lang="vi-VN" sz="1200">
                          <a:effectLst/>
                          <a:cs typeface="Times New Roman" panose="02020603050405020304" pitchFamily="18" charset="0"/>
                        </a:rPr>
                        <a:t>Kiểm tra tính đúng đắn và chất lượng dữ liệu theo schema và rule data quality</a:t>
                      </a:r>
                      <a:endParaRPr lang="vi-VN">
                        <a:effectLst/>
                      </a:endParaRPr>
                    </a:p>
                  </a:txBody>
                  <a:tcPr marL="9525" marR="9525" marT="9525" marB="9525" anchor="ctr">
                    <a:lnL>
                      <a:noFill/>
                    </a:lnL>
                    <a:lnR>
                      <a:noFill/>
                    </a:lnR>
                    <a:lnT>
                      <a:noFill/>
                    </a:lnT>
                    <a:lnB>
                      <a:noFill/>
                    </a:lnB>
                    <a:noFill/>
                  </a:tcPr>
                </a:tc>
                <a:tc>
                  <a:txBody>
                    <a:bodyPr/>
                    <a:lstStyle/>
                    <a:p>
                      <a:pPr>
                        <a:buNone/>
                      </a:pPr>
                      <a:r>
                        <a:rPr lang="en-US" sz="1200">
                          <a:effectLst/>
                          <a:cs typeface="Times New Roman" panose="02020603050405020304" pitchFamily="18" charset="0"/>
                        </a:rPr>
                        <a:t>Validation Service</a:t>
                      </a:r>
                      <a:endParaRPr lang="en-US">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3193917633"/>
                  </a:ext>
                </a:extLst>
              </a:tr>
              <a:tr h="0">
                <a:tc>
                  <a:txBody>
                    <a:bodyPr/>
                    <a:lstStyle/>
                    <a:p>
                      <a:pPr>
                        <a:buNone/>
                      </a:pPr>
                      <a:r>
                        <a:rPr lang="en-US" sz="1200">
                          <a:effectLst/>
                          <a:cs typeface="Times New Roman" panose="02020603050405020304" pitchFamily="18" charset="0"/>
                        </a:rPr>
                        <a:t>5</a:t>
                      </a:r>
                      <a:endParaRPr lang="en-US">
                        <a:effectLst/>
                      </a:endParaRPr>
                    </a:p>
                  </a:txBody>
                  <a:tcPr marL="9525" marR="9525" marT="9525" marB="9525" anchor="ctr">
                    <a:lnL>
                      <a:noFill/>
                    </a:lnL>
                    <a:lnR>
                      <a:noFill/>
                    </a:lnR>
                    <a:lnT>
                      <a:noFill/>
                    </a:lnT>
                    <a:lnB>
                      <a:noFill/>
                    </a:lnB>
                    <a:noFill/>
                  </a:tcPr>
                </a:tc>
                <a:tc>
                  <a:txBody>
                    <a:bodyPr/>
                    <a:lstStyle/>
                    <a:p>
                      <a:pPr>
                        <a:buNone/>
                      </a:pPr>
                      <a:r>
                        <a:rPr lang="en-US" sz="1200" b="1">
                          <a:effectLst/>
                        </a:rPr>
                        <a:t>Preview dữ liệu</a:t>
                      </a:r>
                      <a:endParaRPr lang="en-US">
                        <a:effectLst/>
                      </a:endParaRPr>
                    </a:p>
                  </a:txBody>
                  <a:tcPr marL="9525" marR="9525" marT="9525" marB="9525" anchor="ctr">
                    <a:lnL>
                      <a:noFill/>
                    </a:lnL>
                    <a:lnR>
                      <a:noFill/>
                    </a:lnR>
                    <a:lnT>
                      <a:noFill/>
                    </a:lnT>
                    <a:lnB>
                      <a:noFill/>
                    </a:lnB>
                    <a:noFill/>
                  </a:tcPr>
                </a:tc>
                <a:tc>
                  <a:txBody>
                    <a:bodyPr/>
                    <a:lstStyle/>
                    <a:p>
                      <a:pPr>
                        <a:buNone/>
                      </a:pPr>
                      <a:r>
                        <a:rPr lang="en-US" sz="1200">
                          <a:effectLst/>
                          <a:cs typeface="Times New Roman" panose="02020603050405020304" pitchFamily="18" charset="0"/>
                        </a:rPr>
                        <a:t>Xem dữ liệu </a:t>
                      </a:r>
                      <a:r>
                        <a:rPr lang="en-US" sz="1200" b="1">
                          <a:effectLst/>
                          <a:cs typeface="Times New Roman" panose="02020603050405020304" pitchFamily="18" charset="0"/>
                        </a:rPr>
                        <a:t>mẫu</a:t>
                      </a:r>
                      <a:r>
                        <a:rPr lang="en-US" sz="1200">
                          <a:effectLst/>
                          <a:cs typeface="Times New Roman" panose="02020603050405020304" pitchFamily="18" charset="0"/>
                        </a:rPr>
                        <a:t> hoặc </a:t>
                      </a:r>
                      <a:r>
                        <a:rPr lang="en-US" sz="1200" b="1">
                          <a:effectLst/>
                          <a:cs typeface="Times New Roman" panose="02020603050405020304" pitchFamily="18" charset="0"/>
                        </a:rPr>
                        <a:t>toàn bộ dữ liệu</a:t>
                      </a:r>
                      <a:endParaRPr lang="en-US">
                        <a:effectLst/>
                      </a:endParaRPr>
                    </a:p>
                  </a:txBody>
                  <a:tcPr marL="9525" marR="9525" marT="9525" marB="9525" anchor="ctr">
                    <a:lnL>
                      <a:noFill/>
                    </a:lnL>
                    <a:lnR>
                      <a:noFill/>
                    </a:lnR>
                    <a:lnT>
                      <a:noFill/>
                    </a:lnT>
                    <a:lnB>
                      <a:noFill/>
                    </a:lnB>
                    <a:noFill/>
                  </a:tcPr>
                </a:tc>
                <a:tc>
                  <a:txBody>
                    <a:bodyPr/>
                    <a:lstStyle/>
                    <a:p>
                      <a:pPr>
                        <a:buNone/>
                      </a:pPr>
                      <a:r>
                        <a:rPr lang="en-US" sz="1200">
                          <a:effectLst/>
                          <a:cs typeface="Times New Roman" panose="02020603050405020304" pitchFamily="18" charset="0"/>
                        </a:rPr>
                        <a:t>Validation Service</a:t>
                      </a:r>
                      <a:endParaRPr lang="en-US">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2982445528"/>
                  </a:ext>
                </a:extLst>
              </a:tr>
              <a:tr h="0">
                <a:tc>
                  <a:txBody>
                    <a:bodyPr/>
                    <a:lstStyle/>
                    <a:p>
                      <a:pPr>
                        <a:buNone/>
                      </a:pPr>
                      <a:r>
                        <a:rPr lang="en-US" sz="1200">
                          <a:effectLst/>
                          <a:cs typeface="Times New Roman" panose="02020603050405020304" pitchFamily="18" charset="0"/>
                        </a:rPr>
                        <a:t>6</a:t>
                      </a:r>
                      <a:endParaRPr lang="en-US">
                        <a:effectLst/>
                      </a:endParaRPr>
                    </a:p>
                  </a:txBody>
                  <a:tcPr marL="9525" marR="9525" marT="9525" marB="9525" anchor="ctr">
                    <a:lnL>
                      <a:noFill/>
                    </a:lnL>
                    <a:lnR>
                      <a:noFill/>
                    </a:lnR>
                    <a:lnT>
                      <a:noFill/>
                    </a:lnT>
                    <a:lnB>
                      <a:noFill/>
                    </a:lnB>
                    <a:noFill/>
                  </a:tcPr>
                </a:tc>
                <a:tc>
                  <a:txBody>
                    <a:bodyPr/>
                    <a:lstStyle/>
                    <a:p>
                      <a:pPr>
                        <a:buNone/>
                      </a:pPr>
                      <a:r>
                        <a:rPr lang="en-US" sz="1200" b="1">
                          <a:effectLst/>
                          <a:cs typeface="Times New Roman" panose="02020603050405020304" pitchFamily="18" charset="0"/>
                        </a:rPr>
                        <a:t>Phê duyệt/từ chối</a:t>
                      </a:r>
                      <a:endParaRPr lang="en-US">
                        <a:effectLst/>
                      </a:endParaRPr>
                    </a:p>
                  </a:txBody>
                  <a:tcPr marL="9525" marR="9525" marT="9525" marB="9525" anchor="ctr">
                    <a:lnL>
                      <a:noFill/>
                    </a:lnL>
                    <a:lnR>
                      <a:noFill/>
                    </a:lnR>
                    <a:lnT>
                      <a:noFill/>
                    </a:lnT>
                    <a:lnB>
                      <a:noFill/>
                    </a:lnB>
                    <a:noFill/>
                  </a:tcPr>
                </a:tc>
                <a:tc>
                  <a:txBody>
                    <a:bodyPr/>
                    <a:lstStyle/>
                    <a:p>
                      <a:pPr>
                        <a:buNone/>
                      </a:pPr>
                      <a:r>
                        <a:rPr lang="en-US" sz="1200">
                          <a:effectLst/>
                          <a:cs typeface="Times New Roman" panose="02020603050405020304" pitchFamily="18" charset="0"/>
                        </a:rPr>
                        <a:t>Phê duyệt hoặc từ chối dữ liệu upload</a:t>
                      </a:r>
                      <a:endParaRPr lang="en-US">
                        <a:effectLst/>
                      </a:endParaRPr>
                    </a:p>
                  </a:txBody>
                  <a:tcPr marL="9525" marR="9525" marT="9525" marB="9525" anchor="ctr">
                    <a:lnL>
                      <a:noFill/>
                    </a:lnL>
                    <a:lnR>
                      <a:noFill/>
                    </a:lnR>
                    <a:lnT>
                      <a:noFill/>
                    </a:lnT>
                    <a:lnB>
                      <a:noFill/>
                    </a:lnB>
                    <a:noFill/>
                  </a:tcPr>
                </a:tc>
                <a:tc>
                  <a:txBody>
                    <a:bodyPr/>
                    <a:lstStyle/>
                    <a:p>
                      <a:pPr>
                        <a:buNone/>
                      </a:pPr>
                      <a:r>
                        <a:rPr lang="en-US" sz="1200">
                          <a:effectLst/>
                          <a:cs typeface="Times New Roman" panose="02020603050405020304" pitchFamily="18" charset="0"/>
                        </a:rPr>
                        <a:t>Upload Service</a:t>
                      </a:r>
                      <a:endParaRPr lang="en-US">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3277870808"/>
                  </a:ext>
                </a:extLst>
              </a:tr>
              <a:tr h="0">
                <a:tc>
                  <a:txBody>
                    <a:bodyPr/>
                    <a:lstStyle/>
                    <a:p>
                      <a:pPr>
                        <a:buNone/>
                      </a:pPr>
                      <a:r>
                        <a:rPr lang="en-US" sz="1200">
                          <a:effectLst/>
                          <a:cs typeface="Times New Roman" panose="02020603050405020304" pitchFamily="18" charset="0"/>
                        </a:rPr>
                        <a:t>7</a:t>
                      </a:r>
                      <a:endParaRPr lang="en-US">
                        <a:effectLst/>
                      </a:endParaRPr>
                    </a:p>
                  </a:txBody>
                  <a:tcPr marL="9525" marR="9525" marT="9525" marB="9525" anchor="ctr">
                    <a:lnL>
                      <a:noFill/>
                    </a:lnL>
                    <a:lnR>
                      <a:noFill/>
                    </a:lnR>
                    <a:lnT>
                      <a:noFill/>
                    </a:lnT>
                    <a:lnB>
                      <a:noFill/>
                    </a:lnB>
                    <a:noFill/>
                  </a:tcPr>
                </a:tc>
                <a:tc>
                  <a:txBody>
                    <a:bodyPr/>
                    <a:lstStyle/>
                    <a:p>
                      <a:pPr>
                        <a:buNone/>
                      </a:pPr>
                      <a:r>
                        <a:rPr lang="en-US" sz="1200" b="1">
                          <a:effectLst/>
                          <a:cs typeface="Times New Roman" panose="02020603050405020304" pitchFamily="18" charset="0"/>
                        </a:rPr>
                        <a:t>Upload không phê duyệt (auto-ingest)</a:t>
                      </a:r>
                      <a:endParaRPr lang="en-US">
                        <a:effectLst/>
                      </a:endParaRPr>
                    </a:p>
                  </a:txBody>
                  <a:tcPr marL="9525" marR="9525" marT="9525" marB="9525" anchor="ctr">
                    <a:lnL>
                      <a:noFill/>
                    </a:lnL>
                    <a:lnR>
                      <a:noFill/>
                    </a:lnR>
                    <a:lnT>
                      <a:noFill/>
                    </a:lnT>
                    <a:lnB>
                      <a:noFill/>
                    </a:lnB>
                    <a:noFill/>
                  </a:tcPr>
                </a:tc>
                <a:tc>
                  <a:txBody>
                    <a:bodyPr/>
                    <a:lstStyle/>
                    <a:p>
                      <a:pPr>
                        <a:buNone/>
                      </a:pPr>
                      <a:r>
                        <a:rPr lang="vi-VN" sz="1200">
                          <a:effectLst/>
                          <a:cs typeface="Times New Roman" panose="02020603050405020304" pitchFamily="18" charset="0"/>
                        </a:rPr>
                        <a:t>Luồng upload không qua phê duyệt,  dữ liệu hợp lệ được ingest tới DB đích </a:t>
                      </a:r>
                      <a:endParaRPr lang="vi-VN">
                        <a:effectLst/>
                      </a:endParaRPr>
                    </a:p>
                  </a:txBody>
                  <a:tcPr marL="9525" marR="9525" marT="9525" marB="9525" anchor="ctr">
                    <a:lnL>
                      <a:noFill/>
                    </a:lnL>
                    <a:lnR>
                      <a:noFill/>
                    </a:lnR>
                    <a:lnT>
                      <a:noFill/>
                    </a:lnT>
                    <a:lnB>
                      <a:noFill/>
                    </a:lnB>
                    <a:noFill/>
                  </a:tcPr>
                </a:tc>
                <a:tc>
                  <a:txBody>
                    <a:bodyPr/>
                    <a:lstStyle/>
                    <a:p>
                      <a:pPr>
                        <a:buNone/>
                      </a:pPr>
                      <a:r>
                        <a:rPr lang="en-US" sz="1200">
                          <a:effectLst/>
                          <a:cs typeface="Times New Roman" panose="02020603050405020304" pitchFamily="18" charset="0"/>
                        </a:rPr>
                        <a:t>Config-driven</a:t>
                      </a:r>
                      <a:endParaRPr lang="en-US">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2678576514"/>
                  </a:ext>
                </a:extLst>
              </a:tr>
              <a:tr h="0">
                <a:tc>
                  <a:txBody>
                    <a:bodyPr/>
                    <a:lstStyle/>
                    <a:p>
                      <a:pPr>
                        <a:buNone/>
                      </a:pPr>
                      <a:r>
                        <a:rPr lang="en-US" sz="1200">
                          <a:effectLst/>
                          <a:cs typeface="Times New Roman" panose="02020603050405020304" pitchFamily="18" charset="0"/>
                        </a:rPr>
                        <a:t>8</a:t>
                      </a:r>
                      <a:endParaRPr lang="en-US">
                        <a:effectLst/>
                      </a:endParaRPr>
                    </a:p>
                  </a:txBody>
                  <a:tcPr marL="9525" marR="9525" marT="9525" marB="9525" anchor="ctr">
                    <a:lnL>
                      <a:noFill/>
                    </a:lnL>
                    <a:lnR>
                      <a:noFill/>
                    </a:lnR>
                    <a:lnT>
                      <a:noFill/>
                    </a:lnT>
                    <a:lnB>
                      <a:noFill/>
                    </a:lnB>
                    <a:noFill/>
                  </a:tcPr>
                </a:tc>
                <a:tc>
                  <a:txBody>
                    <a:bodyPr/>
                    <a:lstStyle/>
                    <a:p>
                      <a:pPr>
                        <a:buNone/>
                      </a:pPr>
                      <a:r>
                        <a:rPr lang="en-US" sz="1200" b="1">
                          <a:effectLst/>
                        </a:rPr>
                        <a:t>Download files</a:t>
                      </a:r>
                      <a:endParaRPr lang="en-US">
                        <a:effectLst/>
                      </a:endParaRPr>
                    </a:p>
                  </a:txBody>
                  <a:tcPr marL="9525" marR="9525" marT="9525" marB="9525" anchor="ctr">
                    <a:lnL>
                      <a:noFill/>
                    </a:lnL>
                    <a:lnR>
                      <a:noFill/>
                    </a:lnR>
                    <a:lnT>
                      <a:noFill/>
                    </a:lnT>
                    <a:lnB>
                      <a:noFill/>
                    </a:lnB>
                    <a:noFill/>
                  </a:tcPr>
                </a:tc>
                <a:tc>
                  <a:txBody>
                    <a:bodyPr/>
                    <a:lstStyle/>
                    <a:p>
                      <a:pPr>
                        <a:buNone/>
                      </a:pPr>
                      <a:r>
                        <a:rPr lang="vi-VN" sz="1200">
                          <a:effectLst/>
                          <a:cs typeface="Times New Roman" panose="02020603050405020304" pitchFamily="18" charset="0"/>
                        </a:rPr>
                        <a:t>Cho phép người dùng download files đã upload thành công</a:t>
                      </a:r>
                      <a:endParaRPr lang="vi-VN">
                        <a:effectLst/>
                      </a:endParaRPr>
                    </a:p>
                  </a:txBody>
                  <a:tcPr marL="9525" marR="9525" marT="9525" marB="9525" anchor="ctr">
                    <a:lnL>
                      <a:noFill/>
                    </a:lnL>
                    <a:lnR>
                      <a:noFill/>
                    </a:lnR>
                    <a:lnT>
                      <a:noFill/>
                    </a:lnT>
                    <a:lnB>
                      <a:noFill/>
                    </a:lnB>
                    <a:noFill/>
                  </a:tcPr>
                </a:tc>
                <a:tc>
                  <a:txBody>
                    <a:bodyPr/>
                    <a:lstStyle/>
                    <a:p>
                      <a:pPr>
                        <a:buNone/>
                      </a:pPr>
                      <a:r>
                        <a:rPr lang="en-US" sz="1200">
                          <a:effectLst/>
                          <a:cs typeface="Times New Roman" panose="02020603050405020304" pitchFamily="18" charset="0"/>
                        </a:rPr>
                        <a:t>Upload Service</a:t>
                      </a:r>
                      <a:endParaRPr lang="en-US">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1507626466"/>
                  </a:ext>
                </a:extLst>
              </a:tr>
              <a:tr h="0">
                <a:tc>
                  <a:txBody>
                    <a:bodyPr/>
                    <a:lstStyle/>
                    <a:p>
                      <a:pPr>
                        <a:buNone/>
                      </a:pPr>
                      <a:r>
                        <a:rPr lang="en-US" sz="1200">
                          <a:effectLst/>
                          <a:cs typeface="Times New Roman" panose="02020603050405020304" pitchFamily="18" charset="0"/>
                        </a:rPr>
                        <a:t>9</a:t>
                      </a:r>
                      <a:endParaRPr lang="en-US">
                        <a:effectLst/>
                      </a:endParaRPr>
                    </a:p>
                  </a:txBody>
                  <a:tcPr marL="9525" marR="9525" marT="9525" marB="9525" anchor="ctr">
                    <a:lnL>
                      <a:noFill/>
                    </a:lnL>
                    <a:lnR>
                      <a:noFill/>
                    </a:lnR>
                    <a:lnT>
                      <a:noFill/>
                    </a:lnT>
                    <a:lnB>
                      <a:noFill/>
                    </a:lnB>
                    <a:noFill/>
                  </a:tcPr>
                </a:tc>
                <a:tc>
                  <a:txBody>
                    <a:bodyPr/>
                    <a:lstStyle/>
                    <a:p>
                      <a:pPr>
                        <a:buNone/>
                      </a:pPr>
                      <a:r>
                        <a:rPr lang="en-US" sz="1200" b="1">
                          <a:effectLst/>
                        </a:rPr>
                        <a:t>Email notification</a:t>
                      </a:r>
                      <a:endParaRPr lang="en-US">
                        <a:effectLst/>
                      </a:endParaRPr>
                    </a:p>
                  </a:txBody>
                  <a:tcPr marL="9525" marR="9525" marT="9525" marB="9525" anchor="ctr">
                    <a:lnL>
                      <a:noFill/>
                    </a:lnL>
                    <a:lnR>
                      <a:noFill/>
                    </a:lnR>
                    <a:lnT>
                      <a:noFill/>
                    </a:lnT>
                    <a:lnB>
                      <a:noFill/>
                    </a:lnB>
                    <a:noFill/>
                  </a:tcPr>
                </a:tc>
                <a:tc>
                  <a:txBody>
                    <a:bodyPr/>
                    <a:lstStyle/>
                    <a:p>
                      <a:pPr>
                        <a:buNone/>
                      </a:pPr>
                      <a:r>
                        <a:rPr lang="en-US" sz="1200">
                          <a:effectLst/>
                          <a:cs typeface="Times New Roman" panose="02020603050405020304" pitchFamily="18" charset="0"/>
                        </a:rPr>
                        <a:t>Thông báo kết quả upload success/fail/cancelled</a:t>
                      </a:r>
                      <a:endParaRPr lang="en-US">
                        <a:effectLst/>
                      </a:endParaRPr>
                    </a:p>
                  </a:txBody>
                  <a:tcPr marL="9525" marR="9525" marT="9525" marB="9525" anchor="ctr">
                    <a:lnL>
                      <a:noFill/>
                    </a:lnL>
                    <a:lnR>
                      <a:noFill/>
                    </a:lnR>
                    <a:lnT>
                      <a:noFill/>
                    </a:lnT>
                    <a:lnB>
                      <a:noFill/>
                    </a:lnB>
                    <a:noFill/>
                  </a:tcPr>
                </a:tc>
                <a:tc>
                  <a:txBody>
                    <a:bodyPr/>
                    <a:lstStyle/>
                    <a:p>
                      <a:pPr>
                        <a:buNone/>
                      </a:pPr>
                      <a:r>
                        <a:rPr lang="en-US" sz="1200">
                          <a:effectLst/>
                          <a:cs typeface="Times New Roman" panose="02020603050405020304" pitchFamily="18" charset="0"/>
                        </a:rPr>
                        <a:t>Notification Service</a:t>
                      </a:r>
                      <a:endParaRPr lang="en-US">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513647321"/>
                  </a:ext>
                </a:extLst>
              </a:tr>
              <a:tr h="0">
                <a:tc>
                  <a:txBody>
                    <a:bodyPr/>
                    <a:lstStyle/>
                    <a:p>
                      <a:pPr>
                        <a:buNone/>
                      </a:pPr>
                      <a:r>
                        <a:rPr lang="en-US" sz="1200">
                          <a:effectLst/>
                          <a:cs typeface="Times New Roman" panose="02020603050405020304" pitchFamily="18" charset="0"/>
                        </a:rPr>
                        <a:t>10</a:t>
                      </a:r>
                      <a:endParaRPr lang="en-US">
                        <a:effectLst/>
                      </a:endParaRPr>
                    </a:p>
                  </a:txBody>
                  <a:tcPr marL="9525" marR="9525" marT="9525" marB="9525" anchor="ctr">
                    <a:lnL>
                      <a:noFill/>
                    </a:lnL>
                    <a:lnR>
                      <a:noFill/>
                    </a:lnR>
                    <a:lnT>
                      <a:noFill/>
                    </a:lnT>
                    <a:lnB>
                      <a:noFill/>
                    </a:lnB>
                    <a:noFill/>
                  </a:tcPr>
                </a:tc>
                <a:tc>
                  <a:txBody>
                    <a:bodyPr/>
                    <a:lstStyle/>
                    <a:p>
                      <a:pPr>
                        <a:buNone/>
                      </a:pPr>
                      <a:r>
                        <a:rPr lang="en-US" sz="1200" b="1">
                          <a:effectLst/>
                          <a:cs typeface="Times New Roman" panose="02020603050405020304" pitchFamily="18" charset="0"/>
                        </a:rPr>
                        <a:t>Chức năng quản trị</a:t>
                      </a:r>
                      <a:endParaRPr lang="en-US">
                        <a:effectLst/>
                      </a:endParaRPr>
                    </a:p>
                  </a:txBody>
                  <a:tcPr marL="9525" marR="9525" marT="9525" marB="9525" anchor="ctr">
                    <a:lnL>
                      <a:noFill/>
                    </a:lnL>
                    <a:lnR>
                      <a:noFill/>
                    </a:lnR>
                    <a:lnT>
                      <a:noFill/>
                    </a:lnT>
                    <a:lnB>
                      <a:noFill/>
                    </a:lnB>
                    <a:noFill/>
                  </a:tcPr>
                </a:tc>
                <a:tc>
                  <a:txBody>
                    <a:bodyPr/>
                    <a:lstStyle/>
                    <a:p>
                      <a:pPr>
                        <a:buNone/>
                      </a:pPr>
                      <a:r>
                        <a:rPr lang="vi-VN" sz="1200">
                          <a:effectLst/>
                          <a:cs typeface="Times New Roman" panose="02020603050405020304" pitchFamily="18" charset="0"/>
                        </a:rPr>
                        <a:t>Quản lý người dùng, phân quyền, dataset, schema/rule data quality</a:t>
                      </a:r>
                      <a:endParaRPr lang="vi-VN">
                        <a:effectLst/>
                      </a:endParaRPr>
                    </a:p>
                  </a:txBody>
                  <a:tcPr marL="9525" marR="9525" marT="9525" marB="9525" anchor="ctr">
                    <a:lnL>
                      <a:noFill/>
                    </a:lnL>
                    <a:lnR>
                      <a:noFill/>
                    </a:lnR>
                    <a:lnT>
                      <a:noFill/>
                    </a:lnT>
                    <a:lnB>
                      <a:noFill/>
                    </a:lnB>
                    <a:noFill/>
                  </a:tcPr>
                </a:tc>
                <a:tc>
                  <a:txBody>
                    <a:bodyPr/>
                    <a:lstStyle/>
                    <a:p>
                      <a:pPr>
                        <a:buNone/>
                      </a:pPr>
                      <a:r>
                        <a:rPr lang="en-US" sz="1200">
                          <a:effectLst/>
                          <a:cs typeface="Times New Roman" panose="02020603050405020304" pitchFamily="18" charset="0"/>
                        </a:rPr>
                        <a:t>User Mgt Service + Upload Mgt Service</a:t>
                      </a:r>
                      <a:endParaRPr lang="en-US">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3452710879"/>
                  </a:ext>
                </a:extLst>
              </a:tr>
            </a:tbl>
          </a:graphicData>
        </a:graphic>
      </p:graphicFrame>
    </p:spTree>
    <p:extLst>
      <p:ext uri="{BB962C8B-B14F-4D97-AF65-F5344CB8AC3E}">
        <p14:creationId xmlns:p14="http://schemas.microsoft.com/office/powerpoint/2010/main" val="860996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E86EA-095E-F12B-F0A3-8F08ABD162B5}"/>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0EF18902-36AD-E669-9464-805287DA01BA}"/>
              </a:ext>
            </a:extLst>
          </p:cNvPr>
          <p:cNvSpPr>
            <a:spLocks noGrp="1"/>
          </p:cNvSpPr>
          <p:nvPr>
            <p:ph type="title"/>
          </p:nvPr>
        </p:nvSpPr>
        <p:spPr>
          <a:xfrm>
            <a:off x="527456" y="152400"/>
            <a:ext cx="10769600" cy="616857"/>
          </a:xfrm>
          <a:ln>
            <a:noFill/>
          </a:ln>
        </p:spPr>
        <p:txBody>
          <a:bodyPr>
            <a:normAutofit fontScale="90000"/>
          </a:bodyPr>
          <a:lstStyle/>
          <a:p>
            <a:pPr>
              <a:tabLst>
                <a:tab pos="228600" algn="l"/>
              </a:tabLst>
            </a:pPr>
            <a:r>
              <a:rPr lang="en-AU" dirty="0" err="1">
                <a:latin typeface="+mn-lt"/>
                <a:cs typeface="Times New Roman" panose="02020603050405020304" pitchFamily="18" charset="0"/>
              </a:rPr>
              <a:t>Yêu</a:t>
            </a:r>
            <a:r>
              <a:rPr lang="en-AU" dirty="0">
                <a:latin typeface="+mn-lt"/>
                <a:cs typeface="Times New Roman" panose="02020603050405020304" pitchFamily="18" charset="0"/>
              </a:rPr>
              <a:t> </a:t>
            </a:r>
            <a:r>
              <a:rPr lang="en-AU" dirty="0" err="1">
                <a:latin typeface="+mn-lt"/>
                <a:cs typeface="Times New Roman" panose="02020603050405020304" pitchFamily="18" charset="0"/>
              </a:rPr>
              <a:t>cầu</a:t>
            </a:r>
            <a:r>
              <a:rPr lang="en-AU" dirty="0">
                <a:latin typeface="+mn-lt"/>
                <a:cs typeface="Times New Roman" panose="02020603050405020304" pitchFamily="18" charset="0"/>
              </a:rPr>
              <a:t> phi </a:t>
            </a:r>
            <a:r>
              <a:rPr lang="en-AU" dirty="0" err="1">
                <a:latin typeface="+mn-lt"/>
                <a:cs typeface="Times New Roman" panose="02020603050405020304" pitchFamily="18" charset="0"/>
              </a:rPr>
              <a:t>ch</a:t>
            </a:r>
            <a:r>
              <a:rPr lang="en-US" dirty="0" err="1">
                <a:latin typeface="+mn-lt"/>
                <a:cs typeface="Times New Roman" panose="02020603050405020304" pitchFamily="18" charset="0"/>
              </a:rPr>
              <a:t>ức</a:t>
            </a:r>
            <a:r>
              <a:rPr lang="en-US" dirty="0">
                <a:latin typeface="+mn-lt"/>
                <a:cs typeface="Times New Roman" panose="02020603050405020304" pitchFamily="18" charset="0"/>
              </a:rPr>
              <a:t> </a:t>
            </a:r>
            <a:r>
              <a:rPr lang="en-US" dirty="0" err="1">
                <a:latin typeface="+mn-lt"/>
                <a:cs typeface="Times New Roman" panose="02020603050405020304" pitchFamily="18" charset="0"/>
              </a:rPr>
              <a:t>năng</a:t>
            </a:r>
            <a:endParaRPr lang="en-AU" sz="3200" dirty="0">
              <a:solidFill>
                <a:schemeClr val="accent5"/>
              </a:solidFill>
              <a:latin typeface="+mn-lt"/>
              <a:cs typeface="Times New Roman" panose="02020603050405020304" pitchFamily="18" charset="0"/>
            </a:endParaRPr>
          </a:p>
        </p:txBody>
      </p:sp>
      <p:sp>
        <p:nvSpPr>
          <p:cNvPr id="2" name="Rectangle 1">
            <a:extLst>
              <a:ext uri="{FF2B5EF4-FFF2-40B4-BE49-F238E27FC236}">
                <a16:creationId xmlns:a16="http://schemas.microsoft.com/office/drawing/2014/main" id="{9468C503-2346-4ADE-C4E0-9D0B7F638A4D}"/>
              </a:ext>
            </a:extLst>
          </p:cNvPr>
          <p:cNvSpPr/>
          <p:nvPr/>
        </p:nvSpPr>
        <p:spPr>
          <a:xfrm>
            <a:off x="527456" y="723538"/>
            <a:ext cx="104927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61A14666-B1BA-AFCF-8099-A4D4A5A8A209}"/>
              </a:ext>
            </a:extLst>
          </p:cNvPr>
          <p:cNvGraphicFramePr>
            <a:graphicFrameLocks noGrp="1"/>
          </p:cNvGraphicFramePr>
          <p:nvPr>
            <p:extLst>
              <p:ext uri="{D42A27DB-BD31-4B8C-83A1-F6EECF244321}">
                <p14:modId xmlns:p14="http://schemas.microsoft.com/office/powerpoint/2010/main" val="2816011344"/>
              </p:ext>
            </p:extLst>
          </p:nvPr>
        </p:nvGraphicFramePr>
        <p:xfrm>
          <a:off x="313480" y="1549225"/>
          <a:ext cx="11545440" cy="4673600"/>
        </p:xfrm>
        <a:graphic>
          <a:graphicData uri="http://schemas.openxmlformats.org/drawingml/2006/table">
            <a:tbl>
              <a:tblPr firstRow="1" bandRow="1">
                <a:tableStyleId>{5C22544A-7EE6-4342-B048-85BDC9FD1C3A}</a:tableStyleId>
              </a:tblPr>
              <a:tblGrid>
                <a:gridCol w="918591">
                  <a:extLst>
                    <a:ext uri="{9D8B030D-6E8A-4147-A177-3AD203B41FA5}">
                      <a16:colId xmlns:a16="http://schemas.microsoft.com/office/drawing/2014/main" val="4245050839"/>
                    </a:ext>
                  </a:extLst>
                </a:gridCol>
                <a:gridCol w="2114444">
                  <a:extLst>
                    <a:ext uri="{9D8B030D-6E8A-4147-A177-3AD203B41FA5}">
                      <a16:colId xmlns:a16="http://schemas.microsoft.com/office/drawing/2014/main" val="2191234787"/>
                    </a:ext>
                  </a:extLst>
                </a:gridCol>
                <a:gridCol w="8512405">
                  <a:extLst>
                    <a:ext uri="{9D8B030D-6E8A-4147-A177-3AD203B41FA5}">
                      <a16:colId xmlns:a16="http://schemas.microsoft.com/office/drawing/2014/main" val="2460763417"/>
                    </a:ext>
                  </a:extLst>
                </a:gridCol>
              </a:tblGrid>
              <a:tr h="370840">
                <a:tc>
                  <a:txBody>
                    <a:bodyPr/>
                    <a:lstStyle/>
                    <a:p>
                      <a:r>
                        <a:rPr lang="en-US" sz="1600"/>
                        <a:t>STT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Yếu tố chất lượng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Tiêu chuẩn đo lường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3546092"/>
                  </a:ext>
                </a:extLst>
              </a:tr>
              <a:tr h="370840">
                <a:tc>
                  <a:txBody>
                    <a:bodyPr/>
                    <a:lstStyle/>
                    <a:p>
                      <a:pPr algn="ctr"/>
                      <a:r>
                        <a:rPr lang="en-US" sz="16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err="1"/>
                        <a:t>Hiệu</a:t>
                      </a:r>
                      <a:r>
                        <a:rPr lang="en-US" sz="1600" dirty="0"/>
                        <a:t> </a:t>
                      </a:r>
                      <a:r>
                        <a:rPr lang="en-US" sz="1600" dirty="0" err="1"/>
                        <a:t>năng</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Wingdings" panose="05000000000000000000" pitchFamily="2" charset="2"/>
                        <a:buChar char="v"/>
                      </a:pPr>
                      <a:r>
                        <a:rPr lang="en-US" sz="1600" b="1" dirty="0"/>
                        <a:t>Job Feature Engineering</a:t>
                      </a:r>
                    </a:p>
                    <a:p>
                      <a:pPr marL="285750" indent="-285750">
                        <a:buFont typeface="Courier New" panose="02070309020205020404" pitchFamily="49" charset="0"/>
                        <a:buChar char="o"/>
                      </a:pPr>
                      <a:r>
                        <a:rPr lang="en-US" sz="1600" dirty="0" err="1"/>
                        <a:t>Chạy</a:t>
                      </a:r>
                      <a:r>
                        <a:rPr lang="en-US" sz="1600" dirty="0"/>
                        <a:t> </a:t>
                      </a:r>
                      <a:r>
                        <a:rPr lang="en-US" sz="1600" dirty="0" err="1"/>
                        <a:t>dữ</a:t>
                      </a:r>
                      <a:r>
                        <a:rPr lang="en-US" sz="1600" dirty="0"/>
                        <a:t> </a:t>
                      </a:r>
                      <a:r>
                        <a:rPr lang="en-US" sz="1600" dirty="0" err="1"/>
                        <a:t>liệu</a:t>
                      </a:r>
                      <a:r>
                        <a:rPr lang="en-US" sz="1600" dirty="0"/>
                        <a:t> </a:t>
                      </a:r>
                      <a:r>
                        <a:rPr lang="en-US" sz="1600" dirty="0" err="1"/>
                        <a:t>định</a:t>
                      </a:r>
                      <a:r>
                        <a:rPr lang="en-US" sz="1600" dirty="0"/>
                        <a:t> </a:t>
                      </a:r>
                      <a:r>
                        <a:rPr lang="en-US" sz="1600" dirty="0" err="1"/>
                        <a:t>kỳ</a:t>
                      </a:r>
                      <a:r>
                        <a:rPr lang="en-US" sz="1600" dirty="0"/>
                        <a:t> </a:t>
                      </a:r>
                      <a:r>
                        <a:rPr lang="en-US" sz="1600" dirty="0" err="1"/>
                        <a:t>vào</a:t>
                      </a:r>
                      <a:r>
                        <a:rPr lang="en-US" sz="1600" dirty="0"/>
                        <a:t> </a:t>
                      </a:r>
                      <a:r>
                        <a:rPr lang="en-US" sz="1600" dirty="0" err="1"/>
                        <a:t>đầu</a:t>
                      </a:r>
                      <a:r>
                        <a:rPr lang="en-US" sz="1600" dirty="0"/>
                        <a:t> </a:t>
                      </a:r>
                      <a:r>
                        <a:rPr lang="en-US" sz="1600" dirty="0" err="1"/>
                        <a:t>tháng</a:t>
                      </a:r>
                      <a:r>
                        <a:rPr lang="en-US" sz="1600" dirty="0"/>
                        <a:t> </a:t>
                      </a:r>
                      <a:r>
                        <a:rPr lang="en-US" sz="1600" dirty="0" err="1"/>
                        <a:t>khi</a:t>
                      </a:r>
                      <a:r>
                        <a:rPr lang="en-US" sz="1600" dirty="0"/>
                        <a:t> </a:t>
                      </a:r>
                      <a:r>
                        <a:rPr lang="en-US" sz="1600" dirty="0" err="1"/>
                        <a:t>các</a:t>
                      </a:r>
                      <a:r>
                        <a:rPr lang="en-US" sz="1600" dirty="0"/>
                        <a:t> job </a:t>
                      </a:r>
                      <a:r>
                        <a:rPr lang="en-US" sz="1600" dirty="0" err="1"/>
                        <a:t>chờ</a:t>
                      </a:r>
                      <a:r>
                        <a:rPr lang="en-US" sz="1600" dirty="0"/>
                        <a:t> </a:t>
                      </a:r>
                      <a:r>
                        <a:rPr lang="en-US" sz="1600" dirty="0" err="1"/>
                        <a:t>cờ</a:t>
                      </a:r>
                      <a:r>
                        <a:rPr lang="en-US" sz="1600" dirty="0"/>
                        <a:t> </a:t>
                      </a:r>
                      <a:r>
                        <a:rPr lang="en-US" sz="1600" dirty="0" err="1"/>
                        <a:t>được</a:t>
                      </a:r>
                      <a:r>
                        <a:rPr lang="en-US" sz="1600" dirty="0"/>
                        <a:t> </a:t>
                      </a:r>
                      <a:r>
                        <a:rPr lang="en-US" sz="1600" dirty="0" err="1"/>
                        <a:t>thỏa</a:t>
                      </a:r>
                      <a:r>
                        <a:rPr lang="en-US" sz="1600" dirty="0"/>
                        <a:t> </a:t>
                      </a:r>
                      <a:r>
                        <a:rPr lang="en-US" sz="1600" dirty="0" err="1"/>
                        <a:t>mãn</a:t>
                      </a:r>
                      <a:r>
                        <a:rPr lang="en-US" sz="1600" dirty="0"/>
                        <a:t>.</a:t>
                      </a:r>
                    </a:p>
                    <a:p>
                      <a:pPr marL="285750" indent="-285750">
                        <a:buFont typeface="Courier New" panose="02070309020205020404" pitchFamily="49" charset="0"/>
                        <a:buChar char="o"/>
                      </a:pPr>
                      <a:r>
                        <a:rPr lang="en-US" sz="1600" dirty="0" err="1"/>
                        <a:t>Thời</a:t>
                      </a:r>
                      <a:r>
                        <a:rPr lang="en-US" sz="1600" dirty="0"/>
                        <a:t> </a:t>
                      </a:r>
                      <a:r>
                        <a:rPr lang="en-US" sz="1600" dirty="0" err="1"/>
                        <a:t>gian</a:t>
                      </a:r>
                      <a:r>
                        <a:rPr lang="en-US" sz="1600" dirty="0"/>
                        <a:t> </a:t>
                      </a:r>
                      <a:r>
                        <a:rPr lang="en-US" sz="1600" dirty="0" err="1"/>
                        <a:t>xử</a:t>
                      </a:r>
                      <a:r>
                        <a:rPr lang="en-US" sz="1600" dirty="0"/>
                        <a:t> </a:t>
                      </a:r>
                      <a:r>
                        <a:rPr lang="en-US" sz="1600" dirty="0" err="1"/>
                        <a:t>lý</a:t>
                      </a:r>
                      <a:r>
                        <a:rPr lang="en-US" sz="1600" dirty="0"/>
                        <a:t>: </a:t>
                      </a:r>
                      <a:r>
                        <a:rPr lang="en-US" sz="1600" dirty="0" err="1"/>
                        <a:t>Khoảng</a:t>
                      </a:r>
                      <a:r>
                        <a:rPr lang="en-US" sz="1600" dirty="0"/>
                        <a:t> 5h</a:t>
                      </a:r>
                    </a:p>
                    <a:p>
                      <a:pPr marL="285750" indent="-285750">
                        <a:buFont typeface="Courier New" panose="02070309020205020404" pitchFamily="49" charset="0"/>
                        <a:buChar char="o"/>
                      </a:pPr>
                      <a:r>
                        <a:rPr lang="en-US" sz="1600" dirty="0" err="1"/>
                        <a:t>Có</a:t>
                      </a:r>
                      <a:r>
                        <a:rPr lang="en-US" sz="1600" dirty="0"/>
                        <a:t> </a:t>
                      </a:r>
                      <a:r>
                        <a:rPr lang="en-US" sz="1600" dirty="0" err="1"/>
                        <a:t>cơ</a:t>
                      </a:r>
                      <a:r>
                        <a:rPr lang="en-US" sz="1600" dirty="0"/>
                        <a:t> </a:t>
                      </a:r>
                      <a:r>
                        <a:rPr lang="en-US" sz="1600" dirty="0" err="1"/>
                        <a:t>chế</a:t>
                      </a:r>
                      <a:r>
                        <a:rPr lang="en-US" sz="1600" dirty="0"/>
                        <a:t> re-run</a:t>
                      </a:r>
                    </a:p>
                    <a:p>
                      <a:pPr marL="285750" indent="-285750">
                        <a:buFont typeface="Wingdings" panose="05000000000000000000" pitchFamily="2" charset="2"/>
                        <a:buChar char="v"/>
                      </a:pPr>
                      <a:r>
                        <a:rPr lang="en-US" sz="1600" b="1" dirty="0"/>
                        <a:t>Job Model serving</a:t>
                      </a:r>
                    </a:p>
                    <a:p>
                      <a:pPr marL="285750" indent="-285750">
                        <a:buFont typeface="Courier New" panose="02070309020205020404" pitchFamily="49" charset="0"/>
                        <a:buChar char="o"/>
                      </a:pPr>
                      <a:r>
                        <a:rPr lang="en-US" sz="1600" dirty="0" err="1"/>
                        <a:t>Đặt</a:t>
                      </a:r>
                      <a:r>
                        <a:rPr lang="en-US" sz="1600" dirty="0"/>
                        <a:t> schedule </a:t>
                      </a:r>
                      <a:r>
                        <a:rPr lang="en-US" sz="1600" dirty="0" err="1"/>
                        <a:t>chạy</a:t>
                      </a:r>
                      <a:r>
                        <a:rPr lang="en-US" sz="1600" dirty="0"/>
                        <a:t> </a:t>
                      </a:r>
                      <a:r>
                        <a:rPr lang="en-US" sz="1600" dirty="0" err="1"/>
                        <a:t>định</a:t>
                      </a:r>
                      <a:r>
                        <a:rPr lang="en-US" sz="1600" dirty="0"/>
                        <a:t> </a:t>
                      </a:r>
                      <a:r>
                        <a:rPr lang="en-US" sz="1600" dirty="0" err="1"/>
                        <a:t>kỳ</a:t>
                      </a:r>
                      <a:r>
                        <a:rPr lang="en-US" sz="1600" dirty="0"/>
                        <a:t> </a:t>
                      </a:r>
                      <a:r>
                        <a:rPr lang="en-US" sz="1600" dirty="0" err="1"/>
                        <a:t>tùy</a:t>
                      </a:r>
                      <a:r>
                        <a:rPr lang="en-US" sz="1600" dirty="0"/>
                        <a:t> </a:t>
                      </a:r>
                      <a:r>
                        <a:rPr lang="en-US" sz="1600" dirty="0" err="1"/>
                        <a:t>theo</a:t>
                      </a:r>
                      <a:r>
                        <a:rPr lang="en-US" sz="1600" dirty="0"/>
                        <a:t> </a:t>
                      </a:r>
                      <a:r>
                        <a:rPr lang="en-US" sz="1600" dirty="0" err="1"/>
                        <a:t>yêu</a:t>
                      </a:r>
                      <a:r>
                        <a:rPr lang="en-US" sz="1600" dirty="0"/>
                        <a:t> </a:t>
                      </a:r>
                      <a:r>
                        <a:rPr lang="en-US" sz="1600" dirty="0" err="1"/>
                        <a:t>cầu</a:t>
                      </a:r>
                      <a:r>
                        <a:rPr lang="en-US" sz="1600" dirty="0"/>
                        <a:t> </a:t>
                      </a:r>
                      <a:r>
                        <a:rPr lang="en-US" sz="1600" dirty="0" err="1"/>
                        <a:t>từng</a:t>
                      </a:r>
                      <a:r>
                        <a:rPr lang="en-US" sz="1600" dirty="0"/>
                        <a:t> </a:t>
                      </a:r>
                      <a:r>
                        <a:rPr lang="en-US" sz="1600" dirty="0" err="1"/>
                        <a:t>bài</a:t>
                      </a:r>
                      <a:r>
                        <a:rPr lang="en-US" sz="1600" dirty="0"/>
                        <a:t> </a:t>
                      </a:r>
                      <a:r>
                        <a:rPr lang="en-US" sz="1600" dirty="0" err="1"/>
                        <a:t>toán</a:t>
                      </a:r>
                      <a:r>
                        <a:rPr lang="en-US" sz="1600" dirty="0"/>
                        <a:t>. </a:t>
                      </a:r>
                      <a:r>
                        <a:rPr lang="en-US" sz="1600" dirty="0" err="1"/>
                        <a:t>Hiện</a:t>
                      </a:r>
                      <a:r>
                        <a:rPr lang="en-US" sz="1600" dirty="0"/>
                        <a:t> </a:t>
                      </a:r>
                      <a:r>
                        <a:rPr lang="en-US" sz="1600" dirty="0" err="1"/>
                        <a:t>tại</a:t>
                      </a:r>
                      <a:r>
                        <a:rPr lang="en-US" sz="1600" dirty="0"/>
                        <a:t> </a:t>
                      </a:r>
                      <a:r>
                        <a:rPr lang="en-US" sz="1600" dirty="0" err="1"/>
                        <a:t>đang</a:t>
                      </a:r>
                      <a:r>
                        <a:rPr lang="en-US" sz="1600" dirty="0"/>
                        <a:t> </a:t>
                      </a:r>
                      <a:r>
                        <a:rPr lang="en-US" sz="1600" dirty="0" err="1"/>
                        <a:t>là</a:t>
                      </a:r>
                      <a:r>
                        <a:rPr lang="en-US" sz="1600" dirty="0"/>
                        <a:t> </a:t>
                      </a:r>
                      <a:r>
                        <a:rPr lang="en-US" sz="1600" dirty="0" err="1"/>
                        <a:t>chạy</a:t>
                      </a:r>
                      <a:r>
                        <a:rPr lang="en-US" sz="1600" dirty="0"/>
                        <a:t> batch monthly </a:t>
                      </a:r>
                      <a:r>
                        <a:rPr lang="en-US" sz="1600" dirty="0" err="1"/>
                        <a:t>sau</a:t>
                      </a:r>
                      <a:r>
                        <a:rPr lang="en-US" sz="1600" dirty="0"/>
                        <a:t> </a:t>
                      </a:r>
                      <a:r>
                        <a:rPr lang="en-US" sz="1600" dirty="0" err="1"/>
                        <a:t>khi</a:t>
                      </a:r>
                      <a:r>
                        <a:rPr lang="en-US" sz="1600" dirty="0"/>
                        <a:t> </a:t>
                      </a:r>
                      <a:r>
                        <a:rPr lang="en-US" sz="1600" dirty="0" err="1"/>
                        <a:t>các</a:t>
                      </a:r>
                      <a:r>
                        <a:rPr lang="en-US" sz="1600" dirty="0"/>
                        <a:t> data input </a:t>
                      </a:r>
                      <a:r>
                        <a:rPr lang="en-US" sz="1600" dirty="0" err="1"/>
                        <a:t>đã</a:t>
                      </a:r>
                      <a:r>
                        <a:rPr lang="en-US" sz="1600" dirty="0"/>
                        <a:t> ready.</a:t>
                      </a:r>
                    </a:p>
                    <a:p>
                      <a:pPr marL="285750" indent="-285750">
                        <a:buFont typeface="Courier New" panose="02070309020205020404" pitchFamily="49" charset="0"/>
                        <a:buChar char="o"/>
                      </a:pPr>
                      <a:r>
                        <a:rPr lang="en-US" sz="1600" dirty="0" err="1"/>
                        <a:t>Kiểm</a:t>
                      </a:r>
                      <a:r>
                        <a:rPr lang="en-US" sz="1600" dirty="0"/>
                        <a:t> </a:t>
                      </a:r>
                      <a:r>
                        <a:rPr lang="en-US" sz="1600" dirty="0" err="1"/>
                        <a:t>tra</a:t>
                      </a:r>
                      <a:r>
                        <a:rPr lang="en-US" sz="1600" dirty="0"/>
                        <a:t> </a:t>
                      </a:r>
                      <a:r>
                        <a:rPr lang="en-US" sz="1600" dirty="0" err="1"/>
                        <a:t>hiệu</a:t>
                      </a:r>
                      <a:r>
                        <a:rPr lang="en-US" sz="1600" dirty="0"/>
                        <a:t> </a:t>
                      </a:r>
                      <a:r>
                        <a:rPr lang="en-US" sz="1600" dirty="0" err="1"/>
                        <a:t>quả</a:t>
                      </a:r>
                      <a:r>
                        <a:rPr lang="en-US" sz="1600" dirty="0"/>
                        <a:t> model </a:t>
                      </a:r>
                      <a:r>
                        <a:rPr lang="en-US" sz="1600" dirty="0" err="1"/>
                        <a:t>và</a:t>
                      </a:r>
                      <a:r>
                        <a:rPr lang="en-US" sz="1600" dirty="0"/>
                        <a:t> </a:t>
                      </a:r>
                      <a:r>
                        <a:rPr lang="en-US" sz="1600" dirty="0" err="1"/>
                        <a:t>cảnh</a:t>
                      </a:r>
                      <a:r>
                        <a:rPr lang="en-US" sz="1600" dirty="0"/>
                        <a:t> </a:t>
                      </a:r>
                      <a:r>
                        <a:rPr lang="en-US" sz="1600" dirty="0" err="1"/>
                        <a:t>báo</a:t>
                      </a:r>
                      <a:r>
                        <a:rPr lang="en-US" sz="1600" dirty="0"/>
                        <a:t> </a:t>
                      </a:r>
                      <a:r>
                        <a:rPr lang="en-US" sz="1600" dirty="0" err="1"/>
                        <a:t>khi</a:t>
                      </a:r>
                      <a:r>
                        <a:rPr lang="en-US" sz="1600" dirty="0"/>
                        <a:t> </a:t>
                      </a:r>
                      <a:r>
                        <a:rPr lang="en-US" sz="1600" dirty="0" err="1"/>
                        <a:t>hiệu</a:t>
                      </a:r>
                      <a:r>
                        <a:rPr lang="en-US" sz="1600" dirty="0"/>
                        <a:t> </a:t>
                      </a:r>
                      <a:r>
                        <a:rPr lang="en-US" sz="1600" dirty="0" err="1"/>
                        <a:t>quả</a:t>
                      </a:r>
                      <a:r>
                        <a:rPr lang="en-US" sz="1600" dirty="0"/>
                        <a:t> </a:t>
                      </a:r>
                      <a:r>
                        <a:rPr lang="en-US" sz="1600" dirty="0" err="1"/>
                        <a:t>thấp</a:t>
                      </a:r>
                      <a:r>
                        <a:rPr lang="en-US" sz="1600" dirty="0"/>
                        <a:t> </a:t>
                      </a:r>
                      <a:r>
                        <a:rPr lang="en-US" sz="1600" dirty="0" err="1"/>
                        <a:t>hơn</a:t>
                      </a:r>
                      <a:r>
                        <a:rPr lang="en-US" sz="1600" dirty="0"/>
                        <a:t> </a:t>
                      </a:r>
                      <a:r>
                        <a:rPr lang="en-US" sz="1600" dirty="0" err="1"/>
                        <a:t>ngưỡng</a:t>
                      </a:r>
                      <a:r>
                        <a:rPr lang="en-US" sz="1600" dirty="0"/>
                        <a:t> </a:t>
                      </a:r>
                      <a:r>
                        <a:rPr lang="en-US" sz="1600" dirty="0" err="1"/>
                        <a:t>chấp</a:t>
                      </a:r>
                      <a:r>
                        <a:rPr lang="en-US" sz="1600" dirty="0"/>
                        <a:t> </a:t>
                      </a:r>
                      <a:r>
                        <a:rPr lang="en-US" sz="1600" dirty="0" err="1"/>
                        <a:t>nhận</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4317474"/>
                  </a:ext>
                </a:extLst>
              </a:tr>
              <a:tr h="370840">
                <a:tc>
                  <a:txBody>
                    <a:bodyPr/>
                    <a:lstStyle/>
                    <a:p>
                      <a:pPr algn="ctr"/>
                      <a:r>
                        <a:rPr lang="en-US" sz="16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a:t>Khả năng sử dụng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Wingdings" panose="05000000000000000000" pitchFamily="2" charset="2"/>
                        <a:buChar char="v"/>
                      </a:pPr>
                      <a:r>
                        <a:rPr lang="en-US" sz="1600"/>
                        <a:t>Hệ thống luôn sẵn sàng truy cập 8x5 để phục vụ các công việc Phân tích dữ liệu của Data Scientist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9853693"/>
                  </a:ext>
                </a:extLst>
              </a:tr>
              <a:tr h="370840">
                <a:tc>
                  <a:txBody>
                    <a:bodyPr/>
                    <a:lstStyle/>
                    <a:p>
                      <a:pPr algn="ctr"/>
                      <a:r>
                        <a:rPr lang="en-US" sz="160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a:t>Tính mở rộng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Wingdings" panose="05000000000000000000" pitchFamily="2" charset="2"/>
                        <a:buChar char="v"/>
                      </a:pPr>
                      <a:r>
                        <a:rPr lang="en-US" sz="1600"/>
                        <a:t>Hệ thống có khả năng mở rộng năng lực xử lý theo tháng/theo tuần/theo ngày dựa theo nhu cầu sử dụng kết quả model của nghiệp vụ. </a:t>
                      </a:r>
                    </a:p>
                    <a:p>
                      <a:pPr marL="285750" indent="-285750">
                        <a:buFont typeface="Wingdings" panose="05000000000000000000" pitchFamily="2" charset="2"/>
                        <a:buChar char="v"/>
                      </a:pPr>
                      <a:r>
                        <a:rPr lang="en-US" sz="1600"/>
                        <a:t>Hệ thống có khả năng mở rộng thêm nhiều features, triển khai thêm nhiều model theo nhu cầu của nghiệp vụ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068770"/>
                  </a:ext>
                </a:extLst>
              </a:tr>
              <a:tr h="370840">
                <a:tc>
                  <a:txBody>
                    <a:bodyPr/>
                    <a:lstStyle/>
                    <a:p>
                      <a:pPr algn="ctr"/>
                      <a:r>
                        <a:rPr lang="en-US" sz="160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a:t>Tính tin cậy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Wingdings" panose="05000000000000000000" pitchFamily="2" charset="2"/>
                        <a:buChar char="v"/>
                      </a:pPr>
                      <a:r>
                        <a:rPr lang="en-US" sz="1600" dirty="0" err="1"/>
                        <a:t>Đảm</a:t>
                      </a:r>
                      <a:r>
                        <a:rPr lang="en-US" sz="1600" dirty="0"/>
                        <a:t> </a:t>
                      </a:r>
                      <a:r>
                        <a:rPr lang="en-US" sz="1600" dirty="0" err="1"/>
                        <a:t>bảo</a:t>
                      </a:r>
                      <a:r>
                        <a:rPr lang="en-US" sz="1600" dirty="0"/>
                        <a:t> feature store </a:t>
                      </a:r>
                      <a:r>
                        <a:rPr lang="en-US" sz="1600" dirty="0" err="1"/>
                        <a:t>được</a:t>
                      </a:r>
                      <a:r>
                        <a:rPr lang="en-US" sz="1600" dirty="0"/>
                        <a:t> </a:t>
                      </a:r>
                      <a:r>
                        <a:rPr lang="en-US" sz="1600" dirty="0" err="1"/>
                        <a:t>tính</a:t>
                      </a:r>
                      <a:r>
                        <a:rPr lang="en-US" sz="1600" dirty="0"/>
                        <a:t> </a:t>
                      </a:r>
                      <a:r>
                        <a:rPr lang="en-US" sz="1600" dirty="0" err="1"/>
                        <a:t>toán</a:t>
                      </a:r>
                      <a:r>
                        <a:rPr lang="en-US" sz="1600" dirty="0"/>
                        <a:t> </a:t>
                      </a:r>
                      <a:r>
                        <a:rPr lang="en-US" sz="1600" dirty="0" err="1"/>
                        <a:t>sẵn</a:t>
                      </a:r>
                      <a:r>
                        <a:rPr lang="en-US" sz="1600" dirty="0"/>
                        <a:t> </a:t>
                      </a:r>
                      <a:r>
                        <a:rPr lang="en-US" sz="1600" dirty="0" err="1"/>
                        <a:t>sàng</a:t>
                      </a:r>
                      <a:r>
                        <a:rPr lang="en-US" sz="1600" dirty="0"/>
                        <a:t> </a:t>
                      </a:r>
                      <a:r>
                        <a:rPr lang="en-US" sz="1600" dirty="0" err="1"/>
                        <a:t>cho</a:t>
                      </a:r>
                      <a:r>
                        <a:rPr lang="en-US" sz="1600" dirty="0"/>
                        <a:t> </a:t>
                      </a:r>
                      <a:r>
                        <a:rPr lang="en-US" sz="1600" dirty="0" err="1"/>
                        <a:t>các</a:t>
                      </a:r>
                      <a:r>
                        <a:rPr lang="en-US" sz="1600" dirty="0"/>
                        <a:t> ML Models</a:t>
                      </a:r>
                    </a:p>
                    <a:p>
                      <a:pPr marL="285750" indent="-285750">
                        <a:buFont typeface="Wingdings" panose="05000000000000000000" pitchFamily="2" charset="2"/>
                        <a:buChar char="v"/>
                      </a:pPr>
                      <a:r>
                        <a:rPr lang="en-US" sz="1600" dirty="0" err="1"/>
                        <a:t>Đảm</a:t>
                      </a:r>
                      <a:r>
                        <a:rPr lang="en-US" sz="1600" dirty="0"/>
                        <a:t> </a:t>
                      </a:r>
                      <a:r>
                        <a:rPr lang="en-US" sz="1600" dirty="0" err="1"/>
                        <a:t>bảo</a:t>
                      </a:r>
                      <a:r>
                        <a:rPr lang="en-US" sz="1600" dirty="0"/>
                        <a:t> </a:t>
                      </a:r>
                      <a:r>
                        <a:rPr lang="en-US" sz="1600" dirty="0" err="1"/>
                        <a:t>hiệu</a:t>
                      </a:r>
                      <a:r>
                        <a:rPr lang="en-US" sz="1600" dirty="0"/>
                        <a:t> </a:t>
                      </a:r>
                      <a:r>
                        <a:rPr lang="en-US" sz="1600" dirty="0" err="1"/>
                        <a:t>quả</a:t>
                      </a:r>
                      <a:r>
                        <a:rPr lang="en-US" sz="1600" dirty="0"/>
                        <a:t> model </a:t>
                      </a:r>
                      <a:r>
                        <a:rPr lang="en-US" sz="1600" dirty="0" err="1"/>
                        <a:t>trong</a:t>
                      </a:r>
                      <a:r>
                        <a:rPr lang="en-US" sz="1600" dirty="0"/>
                        <a:t> </a:t>
                      </a:r>
                      <a:r>
                        <a:rPr lang="en-US" sz="1600" dirty="0" err="1"/>
                        <a:t>ngưỡng</a:t>
                      </a:r>
                      <a:r>
                        <a:rPr lang="en-US" sz="1600" dirty="0"/>
                        <a:t> </a:t>
                      </a:r>
                      <a:r>
                        <a:rPr lang="en-US" sz="1600" dirty="0" err="1"/>
                        <a:t>chấp</a:t>
                      </a:r>
                      <a:r>
                        <a:rPr lang="en-US" sz="1600" dirty="0"/>
                        <a:t> </a:t>
                      </a:r>
                      <a:r>
                        <a:rPr lang="en-US" sz="1600" dirty="0" err="1"/>
                        <a:t>nhận</a:t>
                      </a:r>
                      <a:r>
                        <a:rPr lang="en-US" sz="1600" dirty="0"/>
                        <a:t> (</a:t>
                      </a:r>
                      <a:r>
                        <a:rPr lang="en-US" sz="1600" dirty="0" err="1"/>
                        <a:t>Tùy</a:t>
                      </a:r>
                      <a:r>
                        <a:rPr lang="en-US" sz="1600" dirty="0"/>
                        <a:t> </a:t>
                      </a:r>
                      <a:r>
                        <a:rPr lang="en-US" sz="1600" dirty="0" err="1"/>
                        <a:t>từng</a:t>
                      </a:r>
                      <a:r>
                        <a:rPr lang="en-US" sz="1600" dirty="0"/>
                        <a:t> </a:t>
                      </a:r>
                      <a:r>
                        <a:rPr lang="en-US" sz="1600" dirty="0" err="1"/>
                        <a:t>đề</a:t>
                      </a:r>
                      <a:r>
                        <a:rPr lang="en-US" sz="1600" dirty="0"/>
                        <a:t> </a:t>
                      </a:r>
                      <a:r>
                        <a:rPr lang="en-US" sz="1600" dirty="0" err="1"/>
                        <a:t>bài</a:t>
                      </a:r>
                      <a:r>
                        <a:rPr lang="en-US" sz="1600" dirty="0"/>
                        <a:t> </a:t>
                      </a:r>
                      <a:r>
                        <a:rPr lang="en-US" sz="1600" dirty="0" err="1"/>
                        <a:t>cụ</a:t>
                      </a:r>
                      <a:r>
                        <a:rPr lang="en-US" sz="1600" dirty="0"/>
                        <a:t> </a:t>
                      </a:r>
                      <a:r>
                        <a:rPr lang="en-US" sz="1600" dirty="0" err="1"/>
                        <a:t>thể</a:t>
                      </a:r>
                      <a:r>
                        <a:rPr lang="en-US" sz="1600" dirty="0"/>
                        <a:t> </a:t>
                      </a:r>
                      <a:r>
                        <a:rPr lang="en-US" sz="1600" dirty="0" err="1"/>
                        <a:t>sẽ</a:t>
                      </a:r>
                      <a:r>
                        <a:rPr lang="en-US" sz="1600" dirty="0"/>
                        <a:t> </a:t>
                      </a:r>
                      <a:r>
                        <a:rPr lang="en-US" sz="1600" dirty="0" err="1"/>
                        <a:t>thống</a:t>
                      </a:r>
                      <a:r>
                        <a:rPr lang="en-US" sz="1600" dirty="0"/>
                        <a:t> </a:t>
                      </a:r>
                      <a:r>
                        <a:rPr lang="en-US" sz="1600" dirty="0" err="1"/>
                        <a:t>nhất</a:t>
                      </a:r>
                      <a:r>
                        <a:rPr lang="en-US" sz="1600" dirty="0"/>
                        <a:t> </a:t>
                      </a:r>
                      <a:r>
                        <a:rPr lang="en-US" sz="1600" dirty="0" err="1"/>
                        <a:t>các</a:t>
                      </a:r>
                      <a:r>
                        <a:rPr lang="en-US" sz="1600" dirty="0"/>
                        <a:t> </a:t>
                      </a:r>
                      <a:r>
                        <a:rPr lang="en-US" sz="1600" dirty="0" err="1"/>
                        <a:t>chỉ</a:t>
                      </a:r>
                      <a:r>
                        <a:rPr lang="en-US" sz="1600" dirty="0"/>
                        <a:t> </a:t>
                      </a:r>
                      <a:r>
                        <a:rPr lang="en-US" sz="1600" dirty="0" err="1"/>
                        <a:t>tiêu</a:t>
                      </a:r>
                      <a:r>
                        <a:rPr lang="en-US" sz="1600" dirty="0"/>
                        <a:t> </a:t>
                      </a:r>
                      <a:r>
                        <a:rPr lang="en-US" sz="1600" dirty="0" err="1"/>
                        <a:t>đo</a:t>
                      </a:r>
                      <a:r>
                        <a:rPr lang="en-US" sz="1600" dirty="0"/>
                        <a:t> </a:t>
                      </a:r>
                      <a:r>
                        <a:rPr lang="en-US" sz="1600" dirty="0" err="1"/>
                        <a:t>lưỡng</a:t>
                      </a:r>
                      <a:r>
                        <a:rPr lang="en-US" sz="1600" dirty="0"/>
                        <a:t> &amp; </a:t>
                      </a:r>
                      <a:r>
                        <a:rPr lang="en-US" sz="1600" dirty="0" err="1"/>
                        <a:t>ngưỡng</a:t>
                      </a:r>
                      <a:r>
                        <a:rPr lang="en-US" sz="1600" dirty="0"/>
                        <a:t> </a:t>
                      </a:r>
                      <a:r>
                        <a:rPr lang="en-US" sz="1600" dirty="0" err="1"/>
                        <a:t>hiệu</a:t>
                      </a:r>
                      <a:r>
                        <a:rPr lang="en-US" sz="1600" dirty="0"/>
                        <a:t> </a:t>
                      </a:r>
                      <a:r>
                        <a:rPr lang="en-US" sz="1600" dirty="0" err="1"/>
                        <a:t>quả</a:t>
                      </a:r>
                      <a:r>
                        <a:rPr lang="en-US" sz="1600" dirty="0"/>
                        <a:t> model </a:t>
                      </a:r>
                      <a:r>
                        <a:rPr lang="en-US" sz="1600" dirty="0" err="1"/>
                        <a:t>với</a:t>
                      </a:r>
                      <a:r>
                        <a:rPr lang="en-US" sz="1600" dirty="0"/>
                        <a:t> </a:t>
                      </a:r>
                      <a:r>
                        <a:rPr lang="en-US" sz="1600" dirty="0" err="1"/>
                        <a:t>nghiệp</a:t>
                      </a:r>
                      <a:r>
                        <a:rPr lang="en-US" sz="1600" dirty="0"/>
                        <a:t> </a:t>
                      </a:r>
                      <a:r>
                        <a:rPr lang="en-US" sz="1600" dirty="0" err="1"/>
                        <a:t>vụ</a:t>
                      </a:r>
                      <a:r>
                        <a:rPr 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1566725"/>
                  </a:ext>
                </a:extLst>
              </a:tr>
            </a:tbl>
          </a:graphicData>
        </a:graphic>
      </p:graphicFrame>
    </p:spTree>
    <p:extLst>
      <p:ext uri="{BB962C8B-B14F-4D97-AF65-F5344CB8AC3E}">
        <p14:creationId xmlns:p14="http://schemas.microsoft.com/office/powerpoint/2010/main" val="22621801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SHAPENAME" val="4. Footnote"/>
</p:tagLst>
</file>

<file path=ppt/tags/tag10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0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4.xml><?xml version="1.0" encoding="utf-8"?>
<p:tagLst xmlns:a="http://schemas.openxmlformats.org/drawingml/2006/main" xmlns:r="http://schemas.openxmlformats.org/officeDocument/2006/relationships" xmlns:p="http://schemas.openxmlformats.org/presentationml/2006/main">
  <p:tag name="SHAPENAME" val="5. Source"/>
</p:tagLst>
</file>

<file path=ppt/tags/tag10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10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1.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2.xml><?xml version="1.0" encoding="utf-8"?>
<p:tagLst xmlns:a="http://schemas.openxmlformats.org/drawingml/2006/main" xmlns:r="http://schemas.openxmlformats.org/officeDocument/2006/relationships" xmlns:p="http://schemas.openxmlformats.org/presentationml/2006/main">
  <p:tag name="SHAPENAME" val="5. Source"/>
</p:tagLst>
</file>

<file path=ppt/tags/tag1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11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xml><?xml version="1.0" encoding="utf-8"?>
<p:tagLst xmlns:a="http://schemas.openxmlformats.org/drawingml/2006/main" xmlns:r="http://schemas.openxmlformats.org/officeDocument/2006/relationships" xmlns:p="http://schemas.openxmlformats.org/presentationml/2006/main">
  <p:tag name="NAME" val="ACET"/>
</p:tagLst>
</file>

<file path=ppt/tags/tag120.xml><?xml version="1.0" encoding="utf-8"?>
<p:tagLst xmlns:a="http://schemas.openxmlformats.org/drawingml/2006/main" xmlns:r="http://schemas.openxmlformats.org/officeDocument/2006/relationships" xmlns:p="http://schemas.openxmlformats.org/presentationml/2006/main">
  <p:tag name="SHAPENAME" val="5. Source"/>
</p:tagLst>
</file>

<file path=ppt/tags/tag12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12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6.xml><?xml version="1.0" encoding="utf-8"?>
<p:tagLst xmlns:a="http://schemas.openxmlformats.org/drawingml/2006/main" xmlns:r="http://schemas.openxmlformats.org/officeDocument/2006/relationships" xmlns:p="http://schemas.openxmlformats.org/presentationml/2006/main">
  <p:tag name="SHAPENAME" val="5. Source"/>
</p:tagLst>
</file>

<file path=ppt/tags/tag1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5. Source"/>
</p:tagLst>
</file>

<file path=ppt/tags/tag13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SHAPENAME" val="5. Sourc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13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3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9.xml><?xml version="1.0" encoding="utf-8"?>
<p:tagLst xmlns:a="http://schemas.openxmlformats.org/drawingml/2006/main" xmlns:r="http://schemas.openxmlformats.org/officeDocument/2006/relationships" xmlns:p="http://schemas.openxmlformats.org/presentationml/2006/main">
  <p:tag name="SHAPENAME" val="5. Source"/>
</p:tagLst>
</file>

<file path=ppt/tags/tag14.xml><?xml version="1.0" encoding="utf-8"?>
<p:tagLst xmlns:a="http://schemas.openxmlformats.org/drawingml/2006/main" xmlns:r="http://schemas.openxmlformats.org/officeDocument/2006/relationships" xmlns:p="http://schemas.openxmlformats.org/presentationml/2006/main">
  <p:tag name="NAME" val="Moon"/>
</p:tagLst>
</file>

<file path=ppt/tags/tag14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2DWhDmC1QbRmt16_uxlW7g"/>
</p:tagLst>
</file>

<file path=ppt/tags/tag143.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4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6.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7.xml><?xml version="1.0" encoding="utf-8"?>
<p:tagLst xmlns:a="http://schemas.openxmlformats.org/drawingml/2006/main" xmlns:r="http://schemas.openxmlformats.org/officeDocument/2006/relationships" xmlns:p="http://schemas.openxmlformats.org/presentationml/2006/main">
  <p:tag name="SHAPENAME" val="5. Source"/>
</p:tagLst>
</file>

<file path=ppt/tags/tag14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NAME" val="Moon"/>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BgETb3D.HcKF_v3xSvBqjg"/>
</p:tagLst>
</file>

<file path=ppt/tags/tag15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5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3.xml><?xml version="1.0" encoding="utf-8"?>
<p:tagLst xmlns:a="http://schemas.openxmlformats.org/drawingml/2006/main" xmlns:r="http://schemas.openxmlformats.org/officeDocument/2006/relationships" xmlns:p="http://schemas.openxmlformats.org/presentationml/2006/main">
  <p:tag name="SHAPENAME" val="5. Source"/>
</p:tagLst>
</file>

<file path=ppt/tags/tag15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6.xml><?xml version="1.0" encoding="utf-8"?>
<p:tagLst xmlns:a="http://schemas.openxmlformats.org/drawingml/2006/main" xmlns:r="http://schemas.openxmlformats.org/officeDocument/2006/relationships" xmlns:p="http://schemas.openxmlformats.org/presentationml/2006/main">
  <p:tag name="SHAPENAME" val="3. Subtitl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15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xml><?xml version="1.0" encoding="utf-8"?>
<p:tagLst xmlns:a="http://schemas.openxmlformats.org/drawingml/2006/main" xmlns:r="http://schemas.openxmlformats.org/officeDocument/2006/relationships" xmlns:p="http://schemas.openxmlformats.org/presentationml/2006/main">
  <p:tag name="NAME" val="Moon"/>
</p:tagLst>
</file>

<file path=ppt/tags/tag16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6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2.xml><?xml version="1.0" encoding="utf-8"?>
<p:tagLst xmlns:a="http://schemas.openxmlformats.org/drawingml/2006/main" xmlns:r="http://schemas.openxmlformats.org/officeDocument/2006/relationships" xmlns:p="http://schemas.openxmlformats.org/presentationml/2006/main">
  <p:tag name="SHAPENAME" val="5. Source"/>
</p:tagLst>
</file>

<file path=ppt/tags/tag16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17.xml><?xml version="1.0" encoding="utf-8"?>
<p:tagLst xmlns:a="http://schemas.openxmlformats.org/drawingml/2006/main" xmlns:r="http://schemas.openxmlformats.org/officeDocument/2006/relationships" xmlns:p="http://schemas.openxmlformats.org/presentationml/2006/main">
  <p:tag name="NAME" val="Moon"/>
</p:tagLst>
</file>

<file path=ppt/tags/tag18.xml><?xml version="1.0" encoding="utf-8"?>
<p:tagLst xmlns:a="http://schemas.openxmlformats.org/drawingml/2006/main" xmlns:r="http://schemas.openxmlformats.org/officeDocument/2006/relationships" xmlns:p="http://schemas.openxmlformats.org/presentationml/2006/main">
  <p:tag name="ANGLE" val="5"/>
</p:tagLst>
</file>

<file path=ppt/tags/tag19.xml><?xml version="1.0" encoding="utf-8"?>
<p:tagLst xmlns:a="http://schemas.openxmlformats.org/drawingml/2006/main" xmlns:r="http://schemas.openxmlformats.org/officeDocument/2006/relationships" xmlns:p="http://schemas.openxmlformats.org/presentationml/2006/main">
  <p:tag name="ANGLE" val="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20.xml><?xml version="1.0" encoding="utf-8"?>
<p:tagLst xmlns:a="http://schemas.openxmlformats.org/drawingml/2006/main" xmlns:r="http://schemas.openxmlformats.org/officeDocument/2006/relationships" xmlns:p="http://schemas.openxmlformats.org/presentationml/2006/main">
  <p:tag name="ANGLE" val="4"/>
</p:tagLst>
</file>

<file path=ppt/tags/tag21.xml><?xml version="1.0" encoding="utf-8"?>
<p:tagLst xmlns:a="http://schemas.openxmlformats.org/drawingml/2006/main" xmlns:r="http://schemas.openxmlformats.org/officeDocument/2006/relationships" xmlns:p="http://schemas.openxmlformats.org/presentationml/2006/main">
  <p:tag name="ANGLE" val="4"/>
</p:tagLst>
</file>

<file path=ppt/tags/tag22.xml><?xml version="1.0" encoding="utf-8"?>
<p:tagLst xmlns:a="http://schemas.openxmlformats.org/drawingml/2006/main" xmlns:r="http://schemas.openxmlformats.org/officeDocument/2006/relationships" xmlns:p="http://schemas.openxmlformats.org/presentationml/2006/main">
  <p:tag name="ANGLE" val="3"/>
</p:tagLst>
</file>

<file path=ppt/tags/tag23.xml><?xml version="1.0" encoding="utf-8"?>
<p:tagLst xmlns:a="http://schemas.openxmlformats.org/drawingml/2006/main" xmlns:r="http://schemas.openxmlformats.org/officeDocument/2006/relationships" xmlns:p="http://schemas.openxmlformats.org/presentationml/2006/main">
  <p:tag name="ANGLE" val="3"/>
</p:tagLst>
</file>

<file path=ppt/tags/tag24.xml><?xml version="1.0" encoding="utf-8"?>
<p:tagLst xmlns:a="http://schemas.openxmlformats.org/drawingml/2006/main" xmlns:r="http://schemas.openxmlformats.org/officeDocument/2006/relationships" xmlns:p="http://schemas.openxmlformats.org/presentationml/2006/main">
  <p:tag name="ANGLE" val="2"/>
</p:tagLst>
</file>

<file path=ppt/tags/tag25.xml><?xml version="1.0" encoding="utf-8"?>
<p:tagLst xmlns:a="http://schemas.openxmlformats.org/drawingml/2006/main" xmlns:r="http://schemas.openxmlformats.org/officeDocument/2006/relationships" xmlns:p="http://schemas.openxmlformats.org/presentationml/2006/main">
  <p:tag name="ANGLE" val="2"/>
</p:tagLst>
</file>

<file path=ppt/tags/tag26.xml><?xml version="1.0" encoding="utf-8"?>
<p:tagLst xmlns:a="http://schemas.openxmlformats.org/drawingml/2006/main" xmlns:r="http://schemas.openxmlformats.org/officeDocument/2006/relationships" xmlns:p="http://schemas.openxmlformats.org/presentationml/2006/main">
  <p:tag name="ANGLE" val="1"/>
</p:tagLst>
</file>

<file path=ppt/tags/tag27.xml><?xml version="1.0" encoding="utf-8"?>
<p:tagLst xmlns:a="http://schemas.openxmlformats.org/drawingml/2006/main" xmlns:r="http://schemas.openxmlformats.org/officeDocument/2006/relationships" xmlns:p="http://schemas.openxmlformats.org/presentationml/2006/main">
  <p:tag name="ANGLE" val="1"/>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3.xml><?xml version="1.0" encoding="utf-8"?>
<p:tagLst xmlns:a="http://schemas.openxmlformats.org/drawingml/2006/main" xmlns:r="http://schemas.openxmlformats.org/officeDocument/2006/relationships" xmlns:p="http://schemas.openxmlformats.org/presentationml/2006/main">
  <p:tag name="SHAPENAME" val="3. Subtitle"/>
</p:tagLst>
</file>

<file path=ppt/tags/tag30.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1.xml><?xml version="1.0" encoding="utf-8"?>
<p:tagLst xmlns:a="http://schemas.openxmlformats.org/drawingml/2006/main" xmlns:r="http://schemas.openxmlformats.org/officeDocument/2006/relationships" xmlns:p="http://schemas.openxmlformats.org/presentationml/2006/main">
  <p:tag name="SHAPENAME" val="Subtitle"/>
</p:tagLst>
</file>

<file path=ppt/tags/tag32.xml><?xml version="1.0" encoding="utf-8"?>
<p:tagLst xmlns:a="http://schemas.openxmlformats.org/drawingml/2006/main" xmlns:r="http://schemas.openxmlformats.org/officeDocument/2006/relationships" xmlns:p="http://schemas.openxmlformats.org/presentationml/2006/main">
  <p:tag name="SHAPENAME" val="Titl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3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6.xml><?xml version="1.0" encoding="utf-8"?>
<p:tagLst xmlns:a="http://schemas.openxmlformats.org/drawingml/2006/main" xmlns:r="http://schemas.openxmlformats.org/officeDocument/2006/relationships" xmlns:p="http://schemas.openxmlformats.org/presentationml/2006/main">
  <p:tag name="SHAPENAME" val="Subtitle"/>
</p:tagLst>
</file>

<file path=ppt/tags/tag37.xml><?xml version="1.0" encoding="utf-8"?>
<p:tagLst xmlns:a="http://schemas.openxmlformats.org/drawingml/2006/main" xmlns:r="http://schemas.openxmlformats.org/officeDocument/2006/relationships" xmlns:p="http://schemas.openxmlformats.org/presentationml/2006/main">
  <p:tag name="SHAPENAME" val="Titl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0.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41.xml><?xml version="1.0" encoding="utf-8"?>
<p:tagLst xmlns:a="http://schemas.openxmlformats.org/drawingml/2006/main" xmlns:r="http://schemas.openxmlformats.org/officeDocument/2006/relationships" xmlns:p="http://schemas.openxmlformats.org/presentationml/2006/main">
  <p:tag name="SHAPENAME" val="Subtitle"/>
</p:tagLst>
</file>

<file path=ppt/tags/tag42.xml><?xml version="1.0" encoding="utf-8"?>
<p:tagLst xmlns:a="http://schemas.openxmlformats.org/drawingml/2006/main" xmlns:r="http://schemas.openxmlformats.org/officeDocument/2006/relationships" xmlns:p="http://schemas.openxmlformats.org/presentationml/2006/main">
  <p:tag name="SHAPENAME" val="Titl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45.xml><?xml version="1.0" encoding="utf-8"?>
<p:tagLst xmlns:a="http://schemas.openxmlformats.org/drawingml/2006/main" xmlns:r="http://schemas.openxmlformats.org/officeDocument/2006/relationships" xmlns:p="http://schemas.openxmlformats.org/presentationml/2006/main">
  <p:tag name="SHAPENAME" val="3. Subtitle"/>
</p:tagLst>
</file>

<file path=ppt/tags/tag4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7.xml><?xml version="1.0" encoding="utf-8"?>
<p:tagLst xmlns:a="http://schemas.openxmlformats.org/drawingml/2006/main" xmlns:r="http://schemas.openxmlformats.org/officeDocument/2006/relationships" xmlns:p="http://schemas.openxmlformats.org/presentationml/2006/main">
  <p:tag name="SHAPENAME" val="5. Source"/>
</p:tagLst>
</file>

<file path=ppt/tags/tag4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xml><?xml version="1.0" encoding="utf-8"?>
<p:tagLst xmlns:a="http://schemas.openxmlformats.org/drawingml/2006/main" xmlns:r="http://schemas.openxmlformats.org/officeDocument/2006/relationships" xmlns:p="http://schemas.openxmlformats.org/presentationml/2006/main">
  <p:tag name="SHAPENAME" val="5. Sourc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52.xml><?xml version="1.0" encoding="utf-8"?>
<p:tagLst xmlns:a="http://schemas.openxmlformats.org/drawingml/2006/main" xmlns:r="http://schemas.openxmlformats.org/officeDocument/2006/relationships" xmlns:p="http://schemas.openxmlformats.org/presentationml/2006/main">
  <p:tag name="SHAPENAME" val="3. Subtitle"/>
</p:tagLst>
</file>

<file path=ppt/tags/tag5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4.xml><?xml version="1.0" encoding="utf-8"?>
<p:tagLst xmlns:a="http://schemas.openxmlformats.org/drawingml/2006/main" xmlns:r="http://schemas.openxmlformats.org/officeDocument/2006/relationships" xmlns:p="http://schemas.openxmlformats.org/presentationml/2006/main">
  <p:tag name="SHAPENAME" val="5. Source"/>
</p:tagLst>
</file>

<file path=ppt/tags/tag5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5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1.xml><?xml version="1.0" encoding="utf-8"?>
<p:tagLst xmlns:a="http://schemas.openxmlformats.org/drawingml/2006/main" xmlns:r="http://schemas.openxmlformats.org/officeDocument/2006/relationships" xmlns:p="http://schemas.openxmlformats.org/presentationml/2006/main">
  <p:tag name="SHAPENAME" val="5. Source"/>
</p:tagLst>
</file>

<file path=ppt/tags/tag6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6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7.xml><?xml version="1.0" encoding="utf-8"?>
<p:tagLst xmlns:a="http://schemas.openxmlformats.org/drawingml/2006/main" xmlns:r="http://schemas.openxmlformats.org/officeDocument/2006/relationships" xmlns:p="http://schemas.openxmlformats.org/presentationml/2006/main">
  <p:tag name="SHAPENAME" val="5. Source"/>
</p:tagLst>
</file>

<file path=ppt/tags/tag6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7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3.xml><?xml version="1.0" encoding="utf-8"?>
<p:tagLst xmlns:a="http://schemas.openxmlformats.org/drawingml/2006/main" xmlns:r="http://schemas.openxmlformats.org/officeDocument/2006/relationships" xmlns:p="http://schemas.openxmlformats.org/presentationml/2006/main">
  <p:tag name="SHAPENAME" val="5. Source"/>
</p:tagLst>
</file>

<file path=ppt/tags/tag7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7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8.xml><?xml version="1.0" encoding="utf-8"?>
<p:tagLst xmlns:a="http://schemas.openxmlformats.org/drawingml/2006/main" xmlns:r="http://schemas.openxmlformats.org/officeDocument/2006/relationships" xmlns:p="http://schemas.openxmlformats.org/presentationml/2006/main">
  <p:tag name="SHAPENAME" val="3. Subtitle"/>
</p:tagLst>
</file>

<file path=ppt/tags/tag7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SHAPENAME" val="5. Source"/>
</p:tagLst>
</file>

<file path=ppt/tags/tag8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84.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7.xml><?xml version="1.0" encoding="utf-8"?>
<p:tagLst xmlns:a="http://schemas.openxmlformats.org/drawingml/2006/main" xmlns:r="http://schemas.openxmlformats.org/officeDocument/2006/relationships" xmlns:p="http://schemas.openxmlformats.org/presentationml/2006/main">
  <p:tag name="SHAPENAME" val="3. Subtitle"/>
</p:tagLst>
</file>

<file path=ppt/tags/tag88.xml><?xml version="1.0" encoding="utf-8"?>
<p:tagLst xmlns:a="http://schemas.openxmlformats.org/drawingml/2006/main" xmlns:r="http://schemas.openxmlformats.org/officeDocument/2006/relationships" xmlns:p="http://schemas.openxmlformats.org/presentationml/2006/main">
  <p:tag name="SHAPENAME" val="5. Source"/>
</p:tagLst>
</file>

<file path=ppt/tags/tag8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9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5.xml><?xml version="1.0" encoding="utf-8"?>
<p:tagLst xmlns:a="http://schemas.openxmlformats.org/drawingml/2006/main" xmlns:r="http://schemas.openxmlformats.org/officeDocument/2006/relationships" xmlns:p="http://schemas.openxmlformats.org/presentationml/2006/main">
  <p:tag name="SHAPENAME" val="3. Subtitle"/>
</p:tagLst>
</file>

<file path=ppt/tags/tag96.xml><?xml version="1.0" encoding="utf-8"?>
<p:tagLst xmlns:a="http://schemas.openxmlformats.org/drawingml/2006/main" xmlns:r="http://schemas.openxmlformats.org/officeDocument/2006/relationships" xmlns:p="http://schemas.openxmlformats.org/presentationml/2006/main">
  <p:tag name="SHAPENAME" val="5. Source"/>
</p:tagLst>
</file>

<file path=ppt/tags/tag9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heme/theme1.xml><?xml version="1.0" encoding="utf-8"?>
<a:theme xmlns:a="http://schemas.openxmlformats.org/drawingml/2006/main" name="1_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Scheme1">
      <a:dk1>
        <a:srgbClr val="000000"/>
      </a:dk1>
      <a:lt1>
        <a:srgbClr val="FFFFFF"/>
      </a:lt1>
      <a:dk2>
        <a:srgbClr val="FFFFFF"/>
      </a:dk2>
      <a:lt2>
        <a:srgbClr val="FFFFFF"/>
      </a:lt2>
      <a:accent1>
        <a:srgbClr val="E84C22"/>
      </a:accent1>
      <a:accent2>
        <a:srgbClr val="FFBD47"/>
      </a:accent2>
      <a:accent3>
        <a:srgbClr val="B64926"/>
      </a:accent3>
      <a:accent4>
        <a:srgbClr val="FF8427"/>
      </a:accent4>
      <a:accent5>
        <a:srgbClr val="B22600"/>
      </a:accent5>
      <a:accent6>
        <a:srgbClr val="CC9900"/>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E84C22"/>
        </a:accent1>
        <a:accent2>
          <a:srgbClr val="FFBD47"/>
        </a:accent2>
        <a:accent3>
          <a:srgbClr val="B64926"/>
        </a:accent3>
        <a:accent4>
          <a:srgbClr val="FF8427"/>
        </a:accent4>
        <a:accent5>
          <a:srgbClr val="B22600"/>
        </a:accent5>
        <a:accent6>
          <a:srgbClr val="CC9900"/>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505046"/>
    </a:custClr>
    <a:custClr name="Custom Color7">
      <a:srgbClr val="EEECE1"/>
    </a:custClr>
  </a:custClrLst>
  <a:extLst>
    <a:ext uri="{05A4C25C-085E-4340-85A3-A5531E510DB2}">
      <thm15:themeFamily xmlns:thm15="http://schemas.microsoft.com/office/thememl/2012/main" name="HN0280_OFF_v2.potx" id="{E59590D3-4A92-481B-85BC-588C90199318}" vid="{9FF13323-8FE1-475C-AAD5-F59011BC78D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DA">
    <a:dk1>
      <a:srgbClr val="000000"/>
    </a:dk1>
    <a:lt1>
      <a:srgbClr val="FFFFFF"/>
    </a:lt1>
    <a:dk2>
      <a:srgbClr val="0B5DAC"/>
    </a:dk2>
    <a:lt2>
      <a:srgbClr val="E6E6E6"/>
    </a:lt2>
    <a:accent1>
      <a:srgbClr val="008FD5"/>
    </a:accent1>
    <a:accent2>
      <a:srgbClr val="139CFF"/>
    </a:accent2>
    <a:accent3>
      <a:srgbClr val="0B5DAC"/>
    </a:accent3>
    <a:accent4>
      <a:srgbClr val="6E6E6E"/>
    </a:accent4>
    <a:accent5>
      <a:srgbClr val="8C8C8C"/>
    </a:accent5>
    <a:accent6>
      <a:srgbClr val="505050"/>
    </a:accent6>
    <a:hlink>
      <a:srgbClr val="008FD5"/>
    </a:hlink>
    <a:folHlink>
      <a:srgbClr val="6E6E6E"/>
    </a:folHlink>
  </a:clrScheme>
</a:themeOverride>
</file>

<file path=ppt/theme/themeOverride2.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ppt/theme/themeOverride3.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ppt/theme/themeOverride4.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FEA11C03CA70545B9A1ED5C361E1168" ma:contentTypeVersion="13" ma:contentTypeDescription="Create a new document." ma:contentTypeScope="" ma:versionID="e1f303b77f5e0ead8d73ba77827871c3">
  <xsd:schema xmlns:xsd="http://www.w3.org/2001/XMLSchema" xmlns:xs="http://www.w3.org/2001/XMLSchema" xmlns:p="http://schemas.microsoft.com/office/2006/metadata/properties" xmlns:ns1="http://schemas.microsoft.com/sharepoint/v3" xmlns:ns2="1d99faa5-1ec0-48ac-9a9d-f31792ac7cb8" xmlns:ns3="7df24817-ab1d-4ab0-910f-2dce16cfc2e0" targetNamespace="http://schemas.microsoft.com/office/2006/metadata/properties" ma:root="true" ma:fieldsID="35bdae46ed1306af5b40d4c0d7fffe70" ns1:_="" ns2:_="" ns3:_="">
    <xsd:import namespace="http://schemas.microsoft.com/sharepoint/v3"/>
    <xsd:import namespace="1d99faa5-1ec0-48ac-9a9d-f31792ac7cb8"/>
    <xsd:import namespace="7df24817-ab1d-4ab0-910f-2dce16cfc2e0"/>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99faa5-1ec0-48ac-9a9d-f31792ac7cb8"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a6a986a6-5f44-4353-a687-c857d574072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df24817-ab1d-4ab0-910f-2dce16cfc2e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02ad324-e714-48af-9614-e71296737b83}" ma:internalName="TaxCatchAll" ma:showField="CatchAllData" ma:web="7df24817-ab1d-4ab0-910f-2dce16cfc2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1d99faa5-1ec0-48ac-9a9d-f31792ac7cb8">
      <Terms xmlns="http://schemas.microsoft.com/office/infopath/2007/PartnerControls"/>
    </lcf76f155ced4ddcb4097134ff3c332f>
    <TaxCatchAll xmlns="7df24817-ab1d-4ab0-910f-2dce16cfc2e0" xsi:nil="true"/>
  </documentManagement>
</p:properties>
</file>

<file path=customXml/itemProps1.xml><?xml version="1.0" encoding="utf-8"?>
<ds:datastoreItem xmlns:ds="http://schemas.openxmlformats.org/officeDocument/2006/customXml" ds:itemID="{04B8C060-DEB8-4FAE-B93A-D72A2E57FE14}">
  <ds:schemaRefs>
    <ds:schemaRef ds:uri="http://schemas.microsoft.com/sharepoint/v3/contenttype/forms"/>
  </ds:schemaRefs>
</ds:datastoreItem>
</file>

<file path=customXml/itemProps2.xml><?xml version="1.0" encoding="utf-8"?>
<ds:datastoreItem xmlns:ds="http://schemas.openxmlformats.org/officeDocument/2006/customXml" ds:itemID="{F2913B53-9679-43FD-9E79-9E15F54586E4}">
  <ds:schemaRefs>
    <ds:schemaRef ds:uri="1d99faa5-1ec0-48ac-9a9d-f31792ac7cb8"/>
    <ds:schemaRef ds:uri="7df24817-ab1d-4ab0-910f-2dce16cfc2e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3D71806-9F0F-4F13-8771-B1F56D9E13DB}">
  <ds:schemaRefs>
    <ds:schemaRef ds:uri="7df24817-ab1d-4ab0-910f-2dce16cfc2e0"/>
    <ds:schemaRef ds:uri="http://www.w3.org/XML/1998/namespace"/>
    <ds:schemaRef ds:uri="http://schemas.microsoft.com/office/2006/documentManagement/types"/>
    <ds:schemaRef ds:uri="http://schemas.microsoft.com/sharepoint/v3"/>
    <ds:schemaRef ds:uri="http://schemas.microsoft.com/office/2006/metadata/properties"/>
    <ds:schemaRef ds:uri="http://schemas.microsoft.com/office/infopath/2007/PartnerControls"/>
    <ds:schemaRef ds:uri="http://purl.org/dc/dcmitype/"/>
    <ds:schemaRef ds:uri="http://purl.org/dc/elements/1.1/"/>
    <ds:schemaRef ds:uri="http://schemas.openxmlformats.org/package/2006/metadata/core-properties"/>
    <ds:schemaRef ds:uri="1d99faa5-1ec0-48ac-9a9d-f31792ac7cb8"/>
    <ds:schemaRef ds:uri="http://purl.org/dc/terms/"/>
  </ds:schemaRefs>
</ds:datastoreItem>
</file>

<file path=docProps/app.xml><?xml version="1.0" encoding="utf-8"?>
<Properties xmlns="http://schemas.openxmlformats.org/officeDocument/2006/extended-properties" xmlns:vt="http://schemas.openxmlformats.org/officeDocument/2006/docPropsVTypes">
  <TotalTime>6117</TotalTime>
  <Words>3000</Words>
  <Application>Microsoft Office PowerPoint</Application>
  <PresentationFormat>Widescreen</PresentationFormat>
  <Paragraphs>430</Paragraphs>
  <Slides>33</Slides>
  <Notes>31</Notes>
  <HiddenSlides>0</HiddenSlides>
  <MMClips>0</MMClips>
  <ScaleCrop>false</ScaleCrop>
  <HeadingPairs>
    <vt:vector size="4" baseType="variant">
      <vt:variant>
        <vt:lpstr>Theme</vt:lpstr>
      </vt:variant>
      <vt:variant>
        <vt:i4>2</vt:i4>
      </vt:variant>
      <vt:variant>
        <vt:lpstr>Slide Titles</vt:lpstr>
      </vt:variant>
      <vt:variant>
        <vt:i4>33</vt:i4>
      </vt:variant>
    </vt:vector>
  </HeadingPairs>
  <TitlesOfParts>
    <vt:vector size="35" baseType="lpstr">
      <vt:lpstr>1_Office Theme</vt:lpstr>
      <vt:lpstr>White</vt:lpstr>
      <vt:lpstr>PowerPoint Presentation</vt:lpstr>
      <vt:lpstr>PowerPoint Presentation</vt:lpstr>
      <vt:lpstr>PowerPoint Presentation</vt:lpstr>
      <vt:lpstr>Nhu cầu nghiệp vụ</vt:lpstr>
      <vt:lpstr>Giải pháp xây dựng ứng dụng upload file</vt:lpstr>
      <vt:lpstr>Mục tiêu và phạm vi hệ thống</vt:lpstr>
      <vt:lpstr>Luồng hành trình người dùng upload file</vt:lpstr>
      <vt:lpstr>Yêu cầu chức năng</vt:lpstr>
      <vt:lpstr>Yêu cầu phi chức năng</vt:lpstr>
      <vt:lpstr>Yêu cầu phi chức năng</vt:lpstr>
      <vt:lpstr>Biz Cap</vt:lpstr>
      <vt:lpstr>Kế hoạch triển khai</vt:lpstr>
      <vt:lpstr>Kế hoạch triển khai</vt:lpstr>
      <vt:lpstr>PowerPoint Presentation</vt:lpstr>
      <vt:lpstr>IT Capability Map</vt:lpstr>
      <vt:lpstr>Application Architecture</vt:lpstr>
      <vt:lpstr>Front-end và API Gateway</vt:lpstr>
      <vt:lpstr>Back-end Services</vt:lpstr>
      <vt:lpstr>Storage layer</vt:lpstr>
      <vt:lpstr>Integration Architecture</vt:lpstr>
      <vt:lpstr>Sequence digram – luồng upload files</vt:lpstr>
      <vt:lpstr>Sequence digram – luồng download files</vt:lpstr>
      <vt:lpstr>Sequence diagram – luồng download files</vt:lpstr>
      <vt:lpstr>Security &amp; Authentication &amp; Authorization</vt:lpstr>
      <vt:lpstr>Deployment Architecture</vt:lpstr>
      <vt:lpstr>Tech stack</vt:lpstr>
      <vt:lpstr>QLYC-10380| Xây dựng app upload cho file Thuế</vt:lpstr>
      <vt:lpstr>Mô tả thay đổi hệ thống</vt:lpstr>
      <vt:lpstr>Security</vt:lpstr>
      <vt:lpstr>PowerPoint Presentation</vt:lpstr>
      <vt:lpstr>API endpoint list</vt:lpstr>
      <vt:lpstr>API endpoint list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thanhtc3@msb.com.vn</dc:creator>
  <cp:lastModifiedBy>Administrator</cp:lastModifiedBy>
  <cp:revision>315</cp:revision>
  <dcterms:created xsi:type="dcterms:W3CDTF">2019-12-04T02:29:14Z</dcterms:created>
  <dcterms:modified xsi:type="dcterms:W3CDTF">2026-02-10T11:35:32Z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0x0101007FEA11C03CA70545B9A1ED5C361E1168</vt:lpwstr>
  </property>
  <property fmtid="{D5CDD505-2E9C-101B-9397-08002B2CF9AE}" pid="3" name="MediaServiceImageTags">
    <vt:lpwstr/>
  </property>
</Properties>
</file>